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4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7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1683A-5981-45CF-A926-01551DFCEEC9}" type="datetimeFigureOut">
              <a:rPr lang="en-US" smtClean="0"/>
              <a:t>10/9/17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73643-EFAD-4B5D-AAD0-1ED3FB26F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6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73643-EFAD-4B5D-AAD0-1ED3FB26F9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4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73643-EFAD-4B5D-AAD0-1ED3FB26F9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37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A120A-BC7F-4C1E-B16A-2016132B16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64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73643-EFAD-4B5D-AAD0-1ED3FB26F9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85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73643-EFAD-4B5D-AAD0-1ED3FB26F9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81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73643-EFAD-4B5D-AAD0-1ED3FB26F9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23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73643-EFAD-4B5D-AAD0-1ED3FB26F9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32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73643-EFAD-4B5D-AAD0-1ED3FB26F9E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45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2D8C-8429-844C-BE65-27B0708CEF9E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4081-2415-6142-902F-B357C38F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8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2D8C-8429-844C-BE65-27B0708CEF9E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4081-2415-6142-902F-B357C38F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6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2D8C-8429-844C-BE65-27B0708CEF9E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4081-2415-6142-902F-B357C38F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2D8C-8429-844C-BE65-27B0708CEF9E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4081-2415-6142-902F-B357C38F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4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2D8C-8429-844C-BE65-27B0708CEF9E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4081-2415-6142-902F-B357C38F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0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2D8C-8429-844C-BE65-27B0708CEF9E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4081-2415-6142-902F-B357C38F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1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2D8C-8429-844C-BE65-27B0708CEF9E}" type="datetimeFigureOut">
              <a:rPr lang="en-US" smtClean="0"/>
              <a:t>10/9/17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4081-2415-6142-902F-B357C38F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2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2D8C-8429-844C-BE65-27B0708CEF9E}" type="datetimeFigureOut">
              <a:rPr lang="en-US" smtClean="0"/>
              <a:t>10/9/17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4081-2415-6142-902F-B357C38F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5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2D8C-8429-844C-BE65-27B0708CEF9E}" type="datetimeFigureOut">
              <a:rPr lang="en-US" smtClean="0"/>
              <a:t>10/9/17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4081-2415-6142-902F-B357C38F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7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2D8C-8429-844C-BE65-27B0708CEF9E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4081-2415-6142-902F-B357C38F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8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2D8C-8429-844C-BE65-27B0708CEF9E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4081-2415-6142-902F-B357C38F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44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82D8C-8429-844C-BE65-27B0708CEF9E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F4081-2415-6142-902F-B357C38F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6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colorado.gov/pacific/dora/Nursin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colorado.gov/pacific/dora/Nursing_News%232015A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colorado.gov/pacific/dora/NPATCH_Program_Info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colorado.gov/pacific/dora/Nursing_New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colorado.gov/pacific/dora/PDM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4000" b="1" dirty="0"/>
              <a:t>Advanced Practice Nursing in Colorado</a:t>
            </a:r>
            <a:br>
              <a:rPr lang="en-US" sz="4000" b="1" dirty="0"/>
            </a:b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Nurse Practice Act / Rx Authority / NPATCH / PDMP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522" y="1731135"/>
            <a:ext cx="5116615" cy="288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4775200"/>
            <a:ext cx="822457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NURS 6858 Advanced Practice Nursing Role Concepts &amp; Professional Issues</a:t>
            </a:r>
          </a:p>
          <a:p>
            <a:pPr algn="ctr"/>
            <a:r>
              <a:rPr lang="en-US" dirty="0"/>
              <a:t>Fall 2016</a:t>
            </a:r>
          </a:p>
          <a:p>
            <a:pPr algn="ctr"/>
            <a:r>
              <a:rPr lang="en-US" dirty="0"/>
              <a:t>Jennifer Disabato, DNP, CPNP-PC, AC</a:t>
            </a:r>
          </a:p>
          <a:p>
            <a:pPr algn="ctr"/>
            <a:r>
              <a:rPr lang="en-US" sz="1600" dirty="0"/>
              <a:t>Assistant Professor, College of Nursing</a:t>
            </a:r>
          </a:p>
          <a:p>
            <a:pPr algn="ctr"/>
            <a:r>
              <a:rPr lang="en-US" sz="1600" dirty="0"/>
              <a:t>University of Colorado</a:t>
            </a:r>
          </a:p>
        </p:txBody>
      </p:sp>
    </p:spTree>
    <p:extLst>
      <p:ext uri="{BB962C8B-B14F-4D97-AF65-F5344CB8AC3E}">
        <p14:creationId xmlns:p14="http://schemas.microsoft.com/office/powerpoint/2010/main" val="58041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Advanced Practice Nursing in Colorado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295401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3300" dirty="0"/>
              <a:t>Department of Regulatory Agencies (DORA)</a:t>
            </a:r>
          </a:p>
          <a:p>
            <a:pPr lvl="2"/>
            <a:r>
              <a:rPr lang="en-US" sz="2800" dirty="0"/>
              <a:t>Colorado Board of Nursing </a:t>
            </a:r>
          </a:p>
          <a:p>
            <a:pPr marL="914307" lvl="2" indent="0">
              <a:buNone/>
            </a:pPr>
            <a:r>
              <a:rPr lang="en-US" sz="2800" dirty="0">
                <a:hlinkClick r:id="rId3"/>
              </a:rPr>
              <a:t>https://www.colorado.gov/pacific/dora/Nursing</a:t>
            </a:r>
            <a:endParaRPr lang="en-US" sz="2800" dirty="0"/>
          </a:p>
          <a:p>
            <a:r>
              <a:rPr lang="en-US" dirty="0"/>
              <a:t>Sunset of the CO Nurse Practice Act in 2009 changes that went into effect 2010-11:</a:t>
            </a:r>
          </a:p>
          <a:p>
            <a:pPr lvl="1"/>
            <a:r>
              <a:rPr lang="en-US" dirty="0"/>
              <a:t>Move from NP/MD collaborative agreement requiring annual review to one time </a:t>
            </a:r>
            <a:r>
              <a:rPr lang="en-US" b="1" dirty="0"/>
              <a:t>articulated plan </a:t>
            </a:r>
            <a:r>
              <a:rPr lang="en-US" dirty="0"/>
              <a:t>with attestation statement signature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chemeClr val="accent1"/>
                </a:solidFill>
                <a:sym typeface="Wingdings" panose="05000000000000000000" pitchFamily="2" charset="2"/>
              </a:rPr>
              <a:t>positive move for current  APNs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Established precepted hours for new NP prescribers; with MD  collaboration (1800 + 1800)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increased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barriers to independent practice</a:t>
            </a:r>
          </a:p>
          <a:p>
            <a:pPr lvl="1"/>
            <a:r>
              <a:rPr lang="en-US" dirty="0"/>
              <a:t>Created the Nurse Physician Advisory Task Force </a:t>
            </a:r>
            <a:r>
              <a:rPr lang="en-US" b="1" dirty="0"/>
              <a:t>(NPATCH)</a:t>
            </a:r>
          </a:p>
        </p:txBody>
      </p:sp>
    </p:spTree>
    <p:extLst>
      <p:ext uri="{BB962C8B-B14F-4D97-AF65-F5344CB8AC3E}">
        <p14:creationId xmlns:p14="http://schemas.microsoft.com/office/powerpoint/2010/main" val="413003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813" y="184203"/>
            <a:ext cx="8229600" cy="76034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an “Articulated Plan?”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59" y="944545"/>
            <a:ext cx="8651631" cy="5586883"/>
          </a:xfrm>
        </p:spPr>
        <p:txBody>
          <a:bodyPr>
            <a:noAutofit/>
          </a:bodyPr>
          <a:lstStyle/>
          <a:p>
            <a:r>
              <a:rPr lang="en-US" sz="2400" dirty="0"/>
              <a:t>The basic requirements for an articulated plan are outlined in statute, 12-38-111.6 C.R.S., and in the Board’s Chapter XV Rules</a:t>
            </a:r>
          </a:p>
          <a:p>
            <a:r>
              <a:rPr lang="en-US" sz="2400" dirty="0"/>
              <a:t>Articulated Plan toolkit currently under review:  </a:t>
            </a:r>
            <a:r>
              <a:rPr lang="en-US" sz="2400" dirty="0">
                <a:hlinkClick r:id="rId3"/>
              </a:rPr>
              <a:t>https://www.colorado.gov/pacific/dora/Nursing_News#2015AP</a:t>
            </a:r>
            <a:endParaRPr lang="en-US" sz="2400" dirty="0"/>
          </a:p>
          <a:p>
            <a:r>
              <a:rPr lang="en-US" sz="2400" dirty="0"/>
              <a:t>The Articulated Plan is maintained by the RXN and produced at the request of the State Board of Nursing if chosen for an audit. </a:t>
            </a:r>
          </a:p>
          <a:p>
            <a:r>
              <a:rPr lang="en-US" sz="2400" dirty="0"/>
              <a:t>An articulated plan allows for a </a:t>
            </a:r>
            <a:r>
              <a:rPr lang="en-US" sz="2400" b="1" dirty="0"/>
              <a:t>prescribing education plan </a:t>
            </a:r>
            <a:r>
              <a:rPr lang="en-US" sz="2400" dirty="0"/>
              <a:t>and </a:t>
            </a:r>
            <a:r>
              <a:rPr lang="en-US" sz="2400" b="1" dirty="0"/>
              <a:t>quality assurance plan </a:t>
            </a:r>
            <a:r>
              <a:rPr lang="en-US" sz="2400" dirty="0"/>
              <a:t>for the APRN, approved initially (one time) by a physician, and referral to any appropriate physician when needed.  </a:t>
            </a:r>
          </a:p>
          <a:p>
            <a:r>
              <a:rPr lang="en-US" sz="2400" dirty="0"/>
              <a:t>Updated each year by the APRN. The physician signature is only required on the initial plan.</a:t>
            </a:r>
          </a:p>
          <a:p>
            <a:r>
              <a:rPr lang="en-US" sz="2400" dirty="0"/>
              <a:t>The Articulated Plan only relates to prescriptive authority, not to diagnosis, treatment, etc.							</a:t>
            </a:r>
            <a:r>
              <a:rPr lang="en-US" sz="1600" dirty="0"/>
              <a:t>(Colorado BON, 2012)</a:t>
            </a:r>
          </a:p>
          <a:p>
            <a:pPr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96806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APRN in Colorado – What is NPATCH?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1"/>
            <a:ext cx="8382000" cy="4495799"/>
          </a:xfrm>
        </p:spPr>
        <p:txBody>
          <a:bodyPr>
            <a:normAutofit fontScale="70000" lnSpcReduction="20000"/>
          </a:bodyPr>
          <a:lstStyle/>
          <a:p>
            <a:pPr marL="0" indent="0" algn="ctr" fontAlgn="base">
              <a:buNone/>
            </a:pPr>
            <a:r>
              <a:rPr lang="en-US" sz="4600" b="1" dirty="0"/>
              <a:t>NPATCH: Consumer Protection is our Mission</a:t>
            </a:r>
          </a:p>
          <a:p>
            <a:pPr marL="0" indent="0" fontAlgn="base">
              <a:buNone/>
            </a:pPr>
            <a:endParaRPr lang="en-US" sz="1300" dirty="0"/>
          </a:p>
          <a:p>
            <a:pPr marL="0" indent="0" fontAlgn="base">
              <a:buNone/>
            </a:pPr>
            <a:r>
              <a:rPr lang="en-US" dirty="0"/>
              <a:t>The Nurse Physician Advisory Taskforce for Colorado Healthcare (NPATCH) is a healthcare policy taskforce</a:t>
            </a:r>
          </a:p>
          <a:p>
            <a:pPr marL="0" indent="0" fontAlgn="base">
              <a:buNone/>
            </a:pPr>
            <a:r>
              <a:rPr lang="en-US" dirty="0"/>
              <a:t>NPATCH improves healthcare in Colorado by:</a:t>
            </a:r>
          </a:p>
          <a:p>
            <a:pPr lvl="0" fontAlgn="base">
              <a:buFont typeface="Wingdings" panose="05000000000000000000" pitchFamily="2" charset="2"/>
              <a:buChar char="§"/>
            </a:pPr>
            <a:r>
              <a:rPr lang="en-US" dirty="0"/>
              <a:t>Facilitating communication between the practices of nursing and medicine</a:t>
            </a:r>
          </a:p>
          <a:p>
            <a:pPr lvl="0" fontAlgn="base">
              <a:buFont typeface="Wingdings" panose="05000000000000000000" pitchFamily="2" charset="2"/>
              <a:buChar char="§"/>
            </a:pPr>
            <a:r>
              <a:rPr lang="en-US" dirty="0"/>
              <a:t>Addressing areas of mutual concern</a:t>
            </a:r>
          </a:p>
          <a:p>
            <a:pPr lvl="0" fontAlgn="base">
              <a:buFont typeface="Wingdings" panose="05000000000000000000" pitchFamily="2" charset="2"/>
              <a:buChar char="§"/>
            </a:pPr>
            <a:r>
              <a:rPr lang="en-US" dirty="0"/>
              <a:t>The taskforce is made up of 12 members: </a:t>
            </a:r>
          </a:p>
          <a:p>
            <a:pPr lvl="1" fontAlgn="base">
              <a:buFont typeface="Courier New" panose="02070309020205020404" pitchFamily="49" charset="0"/>
              <a:buChar char="o"/>
            </a:pPr>
            <a:r>
              <a:rPr lang="en-US" dirty="0"/>
              <a:t>Five physicians (one representing the Colorado Medical Board)</a:t>
            </a:r>
          </a:p>
          <a:p>
            <a:pPr lvl="1" fontAlgn="base">
              <a:buFont typeface="Courier New" panose="02070309020205020404" pitchFamily="49" charset="0"/>
              <a:buChar char="o"/>
            </a:pPr>
            <a:r>
              <a:rPr lang="en-US" dirty="0"/>
              <a:t>Five nurses (one representing the Board of Nursing)</a:t>
            </a:r>
          </a:p>
          <a:p>
            <a:pPr lvl="1" fontAlgn="base">
              <a:buFont typeface="Courier New" panose="02070309020205020404" pitchFamily="49" charset="0"/>
              <a:buChar char="o"/>
            </a:pPr>
            <a:r>
              <a:rPr lang="en-US" dirty="0"/>
              <a:t>Two consumer representatives</a:t>
            </a:r>
          </a:p>
          <a:p>
            <a:pPr marL="457152" lvl="1" indent="0" fontAlgn="base">
              <a:buNone/>
            </a:pPr>
            <a:r>
              <a:rPr lang="en-US" dirty="0">
                <a:hlinkClick r:id="rId3"/>
              </a:rPr>
              <a:t>https://www.colorado.gov/pacific/dora/NPATCH_Program_Info</a:t>
            </a:r>
            <a:endParaRPr lang="en-US" dirty="0"/>
          </a:p>
          <a:p>
            <a:pPr marL="0" indent="0" fontAlgn="base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232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New </a:t>
            </a:r>
            <a:r>
              <a:rPr lang="en-US" sz="3600" dirty="0">
                <a:solidFill>
                  <a:srgbClr val="0070C0"/>
                </a:solidFill>
              </a:rPr>
              <a:t>2015</a:t>
            </a:r>
            <a:r>
              <a:rPr lang="en-US" sz="3600" dirty="0"/>
              <a:t> Developments in </a:t>
            </a:r>
            <a:br>
              <a:rPr lang="en-US" sz="3600" dirty="0"/>
            </a:br>
            <a:r>
              <a:rPr lang="en-US" sz="3600" dirty="0"/>
              <a:t>CO APRN Rx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199"/>
            <a:ext cx="8534400" cy="507190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Stakeholders from NP education programs, health care organizations and professional nursing groups together with the CO Center For Nursing Excellence </a:t>
            </a:r>
          </a:p>
          <a:p>
            <a:pPr lvl="1"/>
            <a:r>
              <a:rPr lang="en-US" dirty="0"/>
              <a:t>Met with state legislators &amp; NPATCH to review the barriers to practice related to the 3600 hours for full RXN</a:t>
            </a:r>
          </a:p>
          <a:p>
            <a:pPr lvl="1"/>
            <a:r>
              <a:rPr lang="en-US" dirty="0"/>
              <a:t>Slowing pipeline for Primary Care workforce needed to meet needs brought about by ACA</a:t>
            </a:r>
          </a:p>
          <a:p>
            <a:pPr lvl="1"/>
            <a:r>
              <a:rPr lang="en-US" dirty="0"/>
              <a:t>Difficult for new graduates to get employment; so question of skill gap concerning</a:t>
            </a:r>
          </a:p>
          <a:p>
            <a:r>
              <a:rPr lang="en-US" dirty="0"/>
              <a:t>Colorado Center for Nursing Excellence Surveyed APNs to gather valuable feedback to support above points </a:t>
            </a:r>
          </a:p>
          <a:p>
            <a:r>
              <a:rPr lang="en-US" dirty="0"/>
              <a:t>Brought to NPATCH by stakeholders for discussion of potential changes in APRN Prescribing Statutes</a:t>
            </a:r>
          </a:p>
        </p:txBody>
      </p:sp>
    </p:spTree>
    <p:extLst>
      <p:ext uri="{BB962C8B-B14F-4D97-AF65-F5344CB8AC3E}">
        <p14:creationId xmlns:p14="http://schemas.microsoft.com/office/powerpoint/2010/main" val="2424529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0656" cy="792162"/>
          </a:xfrm>
        </p:spPr>
        <p:txBody>
          <a:bodyPr>
            <a:noAutofit/>
          </a:bodyPr>
          <a:lstStyle/>
          <a:p>
            <a:r>
              <a:rPr lang="en-US" sz="3600" dirty="0"/>
              <a:t>Process of change to APRN Rx Authority in 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183271"/>
            <a:ext cx="8532055" cy="514132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/>
              <a:t>NPATCH continued discussion and stakeholder input for APRN prescriptive authority regulatory reform</a:t>
            </a:r>
          </a:p>
          <a:p>
            <a:pPr marL="0" indent="0">
              <a:buNone/>
            </a:pPr>
            <a:r>
              <a:rPr lang="en-US" sz="9600" b="1" dirty="0">
                <a:solidFill>
                  <a:srgbClr val="C00000"/>
                </a:solidFill>
              </a:rPr>
              <a:t>Recommendations first put forth to the CO legislature in July 2014</a:t>
            </a:r>
          </a:p>
          <a:p>
            <a:pPr marL="0" indent="0">
              <a:buNone/>
            </a:pPr>
            <a:r>
              <a:rPr lang="en-US" sz="9600" dirty="0"/>
              <a:t>Brought forward by sponsor through committees, then State House, then State Senate…</a:t>
            </a:r>
          </a:p>
          <a:p>
            <a:pPr marL="0" indent="0" algn="ctr">
              <a:buNone/>
            </a:pPr>
            <a:r>
              <a:rPr lang="en-US" sz="11200" b="1" dirty="0">
                <a:solidFill>
                  <a:srgbClr val="C00000"/>
                </a:solidFill>
              </a:rPr>
              <a:t>SB 15-197 Signed into law on May 18, 2015!</a:t>
            </a:r>
          </a:p>
          <a:p>
            <a:pPr marL="0" indent="0">
              <a:buNone/>
            </a:pPr>
            <a:r>
              <a:rPr lang="en-US" sz="9600" b="1" dirty="0"/>
              <a:t>Key elements of new amendment to the Nurse Practice Act:</a:t>
            </a:r>
          </a:p>
          <a:p>
            <a:pPr marL="0" indent="0">
              <a:buNone/>
            </a:pPr>
            <a:r>
              <a:rPr lang="en-US" sz="3600" dirty="0"/>
              <a:t/>
            </a:r>
            <a:br>
              <a:rPr lang="en-US" sz="3600" dirty="0"/>
            </a:br>
            <a:r>
              <a:rPr lang="en-US" sz="9600" dirty="0"/>
              <a:t>1. Upon acceptance into the Advanced Practice Registry at the State Board of Nursing (SBON) APRN’s seeking Rx authority are eligible for </a:t>
            </a:r>
            <a:r>
              <a:rPr lang="en-US" sz="9600" i="1" dirty="0">
                <a:solidFill>
                  <a:srgbClr val="0070C0"/>
                </a:solidFill>
              </a:rPr>
              <a:t>provisional </a:t>
            </a:r>
            <a:r>
              <a:rPr lang="en-US" sz="9600" dirty="0"/>
              <a:t>prescriptive authority</a:t>
            </a:r>
          </a:p>
          <a:p>
            <a:pPr lvl="1"/>
            <a:r>
              <a:rPr lang="en-US" sz="9200" dirty="0"/>
              <a:t>	Must have graduated</a:t>
            </a:r>
          </a:p>
          <a:p>
            <a:pPr lvl="1"/>
            <a:r>
              <a:rPr lang="en-US" sz="9200" dirty="0"/>
              <a:t>	Must have passed certification exam</a:t>
            </a:r>
          </a:p>
          <a:p>
            <a:pPr lvl="1"/>
            <a:r>
              <a:rPr lang="en-US" sz="9200" dirty="0"/>
              <a:t>	Must have 3 years of clinical work experience (clarifying in rule writing as of 7/2015)</a:t>
            </a:r>
          </a:p>
        </p:txBody>
      </p:sp>
    </p:spTree>
    <p:extLst>
      <p:ext uri="{BB962C8B-B14F-4D97-AF65-F5344CB8AC3E}">
        <p14:creationId xmlns:p14="http://schemas.microsoft.com/office/powerpoint/2010/main" val="430848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Key Elements of CO SB 15-197,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37734"/>
            <a:ext cx="8435591" cy="50141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2. Changed the required </a:t>
            </a:r>
            <a:r>
              <a:rPr lang="en-US" sz="3600" dirty="0">
                <a:solidFill>
                  <a:srgbClr val="0070C0"/>
                </a:solidFill>
              </a:rPr>
              <a:t>3600 </a:t>
            </a:r>
            <a:r>
              <a:rPr lang="en-US" sz="3600" dirty="0"/>
              <a:t>hours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/>
              <a:t>to </a:t>
            </a:r>
            <a:r>
              <a:rPr lang="en-US" sz="3600" dirty="0">
                <a:solidFill>
                  <a:srgbClr val="0070C0"/>
                </a:solidFill>
              </a:rPr>
              <a:t>1000 </a:t>
            </a:r>
            <a:r>
              <a:rPr lang="en-US" sz="3600" dirty="0"/>
              <a:t>hours of mentorship for </a:t>
            </a:r>
            <a:r>
              <a:rPr lang="en-US" sz="3600" i="1" dirty="0">
                <a:solidFill>
                  <a:srgbClr val="0070C0"/>
                </a:solidFill>
              </a:rPr>
              <a:t>full</a:t>
            </a:r>
            <a:r>
              <a:rPr lang="en-US" sz="3600" dirty="0"/>
              <a:t> RX Authority</a:t>
            </a:r>
          </a:p>
          <a:p>
            <a:pPr marL="0" indent="0">
              <a:buNone/>
            </a:pPr>
            <a:r>
              <a:rPr lang="en-US" sz="3600" dirty="0"/>
              <a:t>3. Expands the </a:t>
            </a:r>
            <a:r>
              <a:rPr lang="en-US" sz="3600" dirty="0">
                <a:solidFill>
                  <a:srgbClr val="0070C0"/>
                </a:solidFill>
              </a:rPr>
              <a:t>type of practitioners who can serve as mentors</a:t>
            </a:r>
            <a:r>
              <a:rPr lang="en-US" sz="3600" dirty="0"/>
              <a:t> by including APRNs experienced in prescribing</a:t>
            </a:r>
          </a:p>
          <a:p>
            <a:pPr marL="0" indent="0">
              <a:buNone/>
            </a:pPr>
            <a:r>
              <a:rPr lang="en-US" sz="3600" dirty="0"/>
              <a:t>4. Allows for </a:t>
            </a:r>
            <a:r>
              <a:rPr lang="en-US" sz="3600" dirty="0">
                <a:solidFill>
                  <a:srgbClr val="0070C0"/>
                </a:solidFill>
              </a:rPr>
              <a:t>remote collaboration </a:t>
            </a:r>
            <a:r>
              <a:rPr lang="en-US" sz="3600" dirty="0"/>
              <a:t>during the APRNs mentorship </a:t>
            </a:r>
          </a:p>
          <a:p>
            <a:pPr marL="0" indent="0" algn="ctr">
              <a:buNone/>
            </a:pPr>
            <a:r>
              <a:rPr lang="en-US" sz="3800" dirty="0"/>
              <a:t>Rule writing and open comment sessions </a:t>
            </a:r>
          </a:p>
          <a:p>
            <a:pPr marL="0" indent="0" algn="ctr">
              <a:buNone/>
            </a:pPr>
            <a:r>
              <a:rPr lang="en-US" sz="3800" dirty="0"/>
              <a:t>Held in summer of 2015</a:t>
            </a:r>
          </a:p>
          <a:p>
            <a:pPr marL="0" indent="0" algn="ctr">
              <a:buNone/>
            </a:pPr>
            <a:r>
              <a:rPr lang="en-US" sz="3500" b="1" dirty="0">
                <a:solidFill>
                  <a:srgbClr val="C00000"/>
                </a:solidFill>
              </a:rPr>
              <a:t>Law went into effect Fall, 2015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</a:rPr>
              <a:t>Fall 2016 Update:</a:t>
            </a:r>
          </a:p>
          <a:p>
            <a:pPr marL="0" indent="0">
              <a:buNone/>
            </a:pPr>
            <a:r>
              <a:rPr lang="en-US" sz="3100" b="1" dirty="0"/>
              <a:t>Additional Stakeholder Meetings for f/u on the 2015 changes 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  <a:hlinkClick r:id="rId3"/>
              </a:rPr>
              <a:t>https://www.colorado.gov/pacific/dora/Nursing_News</a:t>
            </a:r>
            <a:endParaRPr lang="en-US" sz="3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046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 to CO NPs with Rx </a:t>
            </a:r>
            <a:br>
              <a:rPr lang="en-US" dirty="0"/>
            </a:br>
            <a:r>
              <a:rPr lang="en-US" dirty="0"/>
              <a:t>and all Prescribers: PDMP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Legislation passed in 2014 (House Bill 14-1283, now CRS 12-42.5-403) </a:t>
            </a:r>
            <a:r>
              <a:rPr lang="en-US" b="1" u="sng" dirty="0"/>
              <a:t>requires all Colorado prescribers who possess a DEA registration and all Colorado licensed pharmacists to register an account </a:t>
            </a:r>
            <a:r>
              <a:rPr lang="en-US" dirty="0"/>
              <a:t>with Colorado's Prescription Drug Monitoring Program (PDMP).  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Colorado Prescription Drug Monitoring Program </a:t>
            </a:r>
            <a:r>
              <a:rPr lang="en-US" dirty="0"/>
              <a:t>is a public health tool providing prescribers and pharmacists a secure database with immediate access to their patient’s history of controlled substance prescriptions (Schedules II - V) that they otherwise may not have.  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information in the PDMP can help prescribers and pharmacists make more informed decisions when considering prescribing or dispensing controlled substances.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secure database provides a more comprehensive health record and connects practitioners to their patients’ other prescribers and dispensers.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943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3"/>
              </a:rPr>
              <a:t>https://www.colorado.gov/pacific/dora/PDMP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0414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2366</TotalTime>
  <Words>728</Words>
  <Application>Microsoft Macintosh PowerPoint</Application>
  <PresentationFormat>On-screen Show (4:3)</PresentationFormat>
  <Paragraphs>77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Advanced Practice Nursing in Colorado Nurse Practice Act / Rx Authority / NPATCH / PDMP</vt:lpstr>
      <vt:lpstr>Advanced Practice Nursing in Colorado</vt:lpstr>
      <vt:lpstr>What is an “Articulated Plan?”</vt:lpstr>
      <vt:lpstr>APRN in Colorado – What is NPATCH?</vt:lpstr>
      <vt:lpstr>New 2015 Developments in  CO APRN Rx Authority</vt:lpstr>
      <vt:lpstr>Process of change to APRN Rx Authority in CO</vt:lpstr>
      <vt:lpstr>Key Elements of CO SB 15-197, continued…</vt:lpstr>
      <vt:lpstr>New to CO NPs with Rx  and all Prescribers: PDMP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Practice Nursing in Colorado</dc:title>
  <dc:creator>Jennifer Disabato</dc:creator>
  <cp:lastModifiedBy>Krista Estes</cp:lastModifiedBy>
  <cp:revision>9</cp:revision>
  <dcterms:created xsi:type="dcterms:W3CDTF">2016-09-24T02:51:12Z</dcterms:created>
  <dcterms:modified xsi:type="dcterms:W3CDTF">2017-10-09T16:07:47Z</dcterms:modified>
</cp:coreProperties>
</file>