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DFC7F9F-7A11-4D2F-98E9-617A0081CB8B}" type="datetimeFigureOut">
              <a:rPr lang="en-US" smtClean="0"/>
              <a:t>11/29/2013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C947E0-5C10-41CE-8CA3-79A0E5616779}"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FC7F9F-7A11-4D2F-98E9-617A0081CB8B}" type="datetimeFigureOut">
              <a:rPr lang="en-US" smtClean="0"/>
              <a:t>11/29/2013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947E0-5C10-41CE-8CA3-79A0E561677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0C947E0-5C10-41CE-8CA3-79A0E5616779}"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FC7F9F-7A11-4D2F-98E9-617A0081CB8B}" type="datetimeFigureOut">
              <a:rPr lang="en-US" smtClean="0"/>
              <a:t>11/29/2013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DFC7F9F-7A11-4D2F-98E9-617A0081CB8B}" type="datetimeFigureOut">
              <a:rPr lang="en-US" smtClean="0"/>
              <a:t>11/29/2013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0C947E0-5C10-41CE-8CA3-79A0E5616779}"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DFC7F9F-7A11-4D2F-98E9-617A0081CB8B}" type="datetimeFigureOut">
              <a:rPr lang="en-US" smtClean="0"/>
              <a:t>11/29/2013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C947E0-5C10-41CE-8CA3-79A0E5616779}"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DFC7F9F-7A11-4D2F-98E9-617A0081CB8B}" type="datetimeFigureOut">
              <a:rPr lang="en-US" smtClean="0"/>
              <a:t>11/29/2013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947E0-5C10-41CE-8CA3-79A0E5616779}"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DFC7F9F-7A11-4D2F-98E9-617A0081CB8B}" type="datetimeFigureOut">
              <a:rPr lang="en-US" smtClean="0"/>
              <a:t>11/29/2013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0C947E0-5C10-41CE-8CA3-79A0E5616779}"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FC7F9F-7A11-4D2F-98E9-617A0081CB8B}" type="datetimeFigureOut">
              <a:rPr lang="en-US" smtClean="0"/>
              <a:t>11/29/2013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0C947E0-5C10-41CE-8CA3-79A0E56167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DFC7F9F-7A11-4D2F-98E9-617A0081CB8B}" type="datetimeFigureOut">
              <a:rPr lang="en-US" smtClean="0"/>
              <a:t>11/29/2013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0C947E0-5C10-41CE-8CA3-79A0E56167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0C947E0-5C10-41CE-8CA3-79A0E5616779}"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DFC7F9F-7A11-4D2F-98E9-617A0081CB8B}" type="datetimeFigureOut">
              <a:rPr lang="en-US" smtClean="0"/>
              <a:t>11/29/2013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0C947E0-5C10-41CE-8CA3-79A0E5616779}"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DFC7F9F-7A11-4D2F-98E9-617A0081CB8B}" type="datetimeFigureOut">
              <a:rPr lang="en-US" smtClean="0"/>
              <a:t>11/29/2013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DFC7F9F-7A11-4D2F-98E9-617A0081CB8B}" type="datetimeFigureOut">
              <a:rPr lang="en-US" smtClean="0"/>
              <a:t>11/29/2013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0C947E0-5C10-41CE-8CA3-79A0E5616779}"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 CRIMINAL JUSTICE PERSPECTIVE</a:t>
            </a:r>
            <a:endParaRPr lang="en-US" dirty="0"/>
          </a:p>
        </p:txBody>
      </p:sp>
      <p:sp>
        <p:nvSpPr>
          <p:cNvPr id="2" name="Title 1"/>
          <p:cNvSpPr>
            <a:spLocks noGrp="1"/>
          </p:cNvSpPr>
          <p:nvPr>
            <p:ph type="ctrTitle"/>
          </p:nvPr>
        </p:nvSpPr>
        <p:spPr/>
        <p:txBody>
          <a:bodyPr/>
          <a:lstStyle/>
          <a:p>
            <a:r>
              <a:rPr lang="en-US" dirty="0" smtClean="0"/>
              <a:t>HOMELAND SECURITY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RESPONSES</a:t>
            </a:r>
            <a:endParaRPr lang="en-US" dirty="0"/>
          </a:p>
        </p:txBody>
      </p:sp>
      <p:sp>
        <p:nvSpPr>
          <p:cNvPr id="3" name="Content Placeholder 2"/>
          <p:cNvSpPr>
            <a:spLocks noGrp="1"/>
          </p:cNvSpPr>
          <p:nvPr>
            <p:ph sz="quarter" idx="1"/>
          </p:nvPr>
        </p:nvSpPr>
        <p:spPr/>
        <p:txBody>
          <a:bodyPr/>
          <a:lstStyle/>
          <a:p>
            <a:r>
              <a:rPr lang="en-US" dirty="0" smtClean="0"/>
              <a:t>USA PATRIOT Act</a:t>
            </a:r>
          </a:p>
          <a:p>
            <a:pPr lvl="1"/>
            <a:r>
              <a:rPr lang="en-US" dirty="0" smtClean="0"/>
              <a:t>Greater surveillance powers to federal law enforcement</a:t>
            </a:r>
          </a:p>
          <a:p>
            <a:pPr lvl="1"/>
            <a:r>
              <a:rPr lang="en-US" dirty="0" smtClean="0"/>
              <a:t>Expands federal jurisdiction over terror-related crimes</a:t>
            </a:r>
          </a:p>
          <a:p>
            <a:pPr lvl="1"/>
            <a:r>
              <a:rPr lang="en-US" dirty="0" smtClean="0"/>
              <a:t>Removes some civil liberties protections for individuals suspected or accused of crimes under this legislation</a:t>
            </a:r>
          </a:p>
          <a:p>
            <a:pPr lvl="1"/>
            <a:r>
              <a:rPr lang="en-US" dirty="0" smtClean="0"/>
              <a:t>See Fagin for summary</a:t>
            </a:r>
          </a:p>
          <a:p>
            <a:pPr>
              <a:buNone/>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CIVIL AND CONSTITUTIONAL RIGHTS AND HOMELAND SECURITY</a:t>
            </a:r>
            <a:endParaRPr lang="en-US" dirty="0"/>
          </a:p>
        </p:txBody>
      </p:sp>
      <p:sp>
        <p:nvSpPr>
          <p:cNvPr id="3" name="Content Placeholder 2"/>
          <p:cNvSpPr>
            <a:spLocks noGrp="1"/>
          </p:cNvSpPr>
          <p:nvPr>
            <p:ph sz="quarter" idx="1"/>
          </p:nvPr>
        </p:nvSpPr>
        <p:spPr/>
        <p:txBody>
          <a:bodyPr>
            <a:normAutofit fontScale="92500"/>
          </a:bodyPr>
          <a:lstStyle/>
          <a:p>
            <a:r>
              <a:rPr lang="en-US" dirty="0" smtClean="0"/>
              <a:t>Diminished 4</a:t>
            </a:r>
            <a:r>
              <a:rPr lang="en-US" baseline="30000" dirty="0" smtClean="0"/>
              <a:t>th</a:t>
            </a:r>
            <a:r>
              <a:rPr lang="en-US" dirty="0" smtClean="0"/>
              <a:t> Amendment rights (search and seizure)</a:t>
            </a:r>
          </a:p>
          <a:p>
            <a:r>
              <a:rPr lang="en-US" dirty="0" smtClean="0"/>
              <a:t>Citizens – fewer expectations with respect to right to privacy (increased government access to bank accounts, credit reports, medical records, etc.)</a:t>
            </a:r>
          </a:p>
          <a:p>
            <a:r>
              <a:rPr lang="en-US" dirty="0" smtClean="0"/>
              <a:t>Report by the Justice Department – FBI bused its intelligence-gathering powers made possible by non-court-approved search warrants called National Security Letters</a:t>
            </a:r>
          </a:p>
          <a:p>
            <a:r>
              <a:rPr lang="en-US" dirty="0" smtClean="0"/>
              <a:t>Denial of due process – detaining people excessively and without evidence (facilitated by use of military tribunals)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USSC AND HOMELAND SECURITY</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2008 – USSC ruled that terrorist suspects held at Guantanamo Bay have constitutional right to challenge their detention in US courts</a:t>
            </a:r>
          </a:p>
          <a:p>
            <a:pPr>
              <a:buNone/>
            </a:pPr>
            <a:endParaRPr lang="en-US" dirty="0" smtClean="0"/>
          </a:p>
          <a:p>
            <a:r>
              <a:rPr lang="en-US" dirty="0" smtClean="0"/>
              <a:t>2009 – USSC ruled that enemy combatants held in military prisons on US soil have the right to sue in civil courts regarding their imprisonment and interrogation</a:t>
            </a:r>
          </a:p>
          <a:p>
            <a:pPr>
              <a:buNone/>
            </a:pPr>
            <a:endParaRPr lang="en-US" dirty="0" smtClean="0"/>
          </a:p>
          <a:p>
            <a:r>
              <a:rPr lang="en-US" dirty="0" smtClean="0"/>
              <a:t>Racial profiling – Guidelines issued by Justice Department do not ban racial profiling; federal agents not allowed to use race/ethnicity in their routine investigations, but exemptions made for investigations involving terrorism and national security matters</a:t>
            </a:r>
          </a:p>
          <a:p>
            <a:pPr>
              <a:buNone/>
            </a:pPr>
            <a:endParaRPr lang="en-US" dirty="0" smtClean="0"/>
          </a:p>
          <a:p>
            <a:r>
              <a:rPr lang="en-US" dirty="0" smtClean="0"/>
              <a:t>Use of torture – “torture memos” exchanged b/n Bush and Justice Dept suggest that Bush administration operated on premise that in a time of necessity, president and military could disregard torture conventions, international treaties, and law.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sz="quarter" idx="1"/>
          </p:nvPr>
        </p:nvSpPr>
        <p:spPr/>
        <p:txBody>
          <a:bodyPr>
            <a:normAutofit fontScale="92500"/>
          </a:bodyPr>
          <a:lstStyle/>
          <a:p>
            <a:r>
              <a:rPr lang="en-US" dirty="0" smtClean="0"/>
              <a:t>Homeland Security</a:t>
            </a:r>
          </a:p>
          <a:p>
            <a:pPr lvl="1"/>
            <a:r>
              <a:rPr lang="en-US" dirty="0" smtClean="0"/>
              <a:t>Concerted national effort to prevent terrorist attacks within the United States, reduce America’s vulnerability to terrorism, and minimize the damage and recover from attacks that do occur (Fagin)</a:t>
            </a:r>
          </a:p>
          <a:p>
            <a:r>
              <a:rPr lang="en-US" dirty="0" smtClean="0"/>
              <a:t>May involve issues indirectly or even unrelated to terrorism, but for the most part not the case</a:t>
            </a:r>
          </a:p>
          <a:p>
            <a:r>
              <a:rPr lang="en-US" dirty="0" smtClean="0"/>
              <a:t>Terrorism</a:t>
            </a:r>
          </a:p>
          <a:p>
            <a:pPr lvl="1"/>
            <a:r>
              <a:rPr lang="en-US" dirty="0" smtClean="0"/>
              <a:t>Premeditated politically motivated violence perpetrated against non-combatant targets by sub-national groups or clandestine (secret, covert) agents usually intended to influence an audience (international terrorism – involves citizens or the territory of more than one country) (Title 22, US Code)</a:t>
            </a:r>
          </a:p>
          <a:p>
            <a:pPr lvl="1"/>
            <a:endParaRPr lang="en-US" dirty="0" smtClean="0"/>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TERRORIST ACTIONS</a:t>
            </a:r>
            <a:endParaRPr lang="en-US" dirty="0"/>
          </a:p>
        </p:txBody>
      </p:sp>
      <p:sp>
        <p:nvSpPr>
          <p:cNvPr id="3" name="Content Placeholder 2"/>
          <p:cNvSpPr>
            <a:spLocks noGrp="1"/>
          </p:cNvSpPr>
          <p:nvPr>
            <p:ph sz="quarter" idx="1"/>
          </p:nvPr>
        </p:nvSpPr>
        <p:spPr/>
        <p:txBody>
          <a:bodyPr/>
          <a:lstStyle/>
          <a:p>
            <a:r>
              <a:rPr lang="en-US" dirty="0" smtClean="0"/>
              <a:t>Actions used by terrorists may include bombings, assassinations, destruction of buildings or critical assets/infrastructures (e.g., bridges, communication networks, etc.)</a:t>
            </a:r>
          </a:p>
          <a:p>
            <a:r>
              <a:rPr lang="en-US" dirty="0" smtClean="0"/>
              <a:t>Three most common terrorist actions</a:t>
            </a:r>
          </a:p>
          <a:p>
            <a:pPr lvl="1"/>
            <a:r>
              <a:rPr lang="en-US" dirty="0" smtClean="0"/>
              <a:t>Acts of violence committed by militias and extremist groups or individuals in protest against government policies, laws, or authority</a:t>
            </a:r>
          </a:p>
          <a:p>
            <a:pPr lvl="1"/>
            <a:r>
              <a:rPr lang="en-US" dirty="0" smtClean="0"/>
              <a:t>Violence by single-use extremist groups</a:t>
            </a:r>
          </a:p>
          <a:p>
            <a:pPr lvl="1"/>
            <a:r>
              <a:rPr lang="en-US" dirty="0" smtClean="0"/>
              <a:t>Eco-terrorism – similar to single-use groups, but focus on environmental issues/animal rights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CJS AND HOMELAND SECURITY</a:t>
            </a:r>
            <a:endParaRPr lang="en-US" dirty="0"/>
          </a:p>
        </p:txBody>
      </p:sp>
      <p:sp>
        <p:nvSpPr>
          <p:cNvPr id="3" name="Content Placeholder 2"/>
          <p:cNvSpPr>
            <a:spLocks noGrp="1"/>
          </p:cNvSpPr>
          <p:nvPr>
            <p:ph sz="quarter" idx="1"/>
          </p:nvPr>
        </p:nvSpPr>
        <p:spPr/>
        <p:txBody>
          <a:bodyPr/>
          <a:lstStyle/>
          <a:p>
            <a:r>
              <a:rPr lang="en-US" dirty="0" smtClean="0"/>
              <a:t>CJS usually stays out of political debates, including those surrounding the cause(s) of terrorism</a:t>
            </a:r>
          </a:p>
          <a:p>
            <a:r>
              <a:rPr lang="en-US" dirty="0" smtClean="0"/>
              <a:t>Focus on criminal nature of terrorism – public protection, responding to crime/threats, catching perpetrators, assisting victims</a:t>
            </a:r>
          </a:p>
          <a:p>
            <a:r>
              <a:rPr lang="en-US" dirty="0" smtClean="0"/>
              <a:t>CJS lacks the resources, training, intelligence-gathering capacity, and coordinated programs that are necessary to deal with (prevent and respond to) international terrorism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(CJS) AND HOMELAND SECURITY</a:t>
            </a:r>
            <a:endParaRPr lang="en-US" dirty="0"/>
          </a:p>
        </p:txBody>
      </p:sp>
      <p:sp>
        <p:nvSpPr>
          <p:cNvPr id="3" name="Content Placeholder 2"/>
          <p:cNvSpPr>
            <a:spLocks noGrp="1"/>
          </p:cNvSpPr>
          <p:nvPr>
            <p:ph sz="quarter" idx="1"/>
          </p:nvPr>
        </p:nvSpPr>
        <p:spPr/>
        <p:txBody>
          <a:bodyPr/>
          <a:lstStyle/>
          <a:p>
            <a:r>
              <a:rPr lang="en-US" dirty="0" smtClean="0"/>
              <a:t>For years, limited to Stafford Act (but many changes over the past 10-15 years, especially since 9/11)</a:t>
            </a:r>
          </a:p>
          <a:p>
            <a:r>
              <a:rPr lang="en-US" dirty="0" smtClean="0"/>
              <a:t>Creation of the Department of Homeland Security</a:t>
            </a:r>
          </a:p>
          <a:p>
            <a:pPr lvl="1"/>
            <a:r>
              <a:rPr lang="en-US" dirty="0" smtClean="0"/>
              <a:t>Consolidation of a number of agencies/personnel</a:t>
            </a:r>
          </a:p>
          <a:p>
            <a:pPr lvl="1"/>
            <a:r>
              <a:rPr lang="en-US" dirty="0" smtClean="0"/>
              <a:t>Also, works with other agencies not in the DHS</a:t>
            </a:r>
          </a:p>
          <a:p>
            <a:pPr lvl="1"/>
            <a:r>
              <a:rPr lang="en-US" dirty="0" smtClean="0"/>
              <a:t>GAO reports – inefficiencies; somewhat ineffective</a:t>
            </a:r>
          </a:p>
          <a:p>
            <a:r>
              <a:rPr lang="en-US" dirty="0" smtClean="0"/>
              <a:t>Transportation Security Administration</a:t>
            </a:r>
          </a:p>
          <a:p>
            <a:pPr lvl="1"/>
            <a:r>
              <a:rPr lang="en-US" dirty="0" smtClean="0"/>
              <a:t>New (not an existing agency that was consolidated</a:t>
            </a:r>
          </a:p>
          <a:p>
            <a:pPr lvl="1"/>
            <a:r>
              <a:rPr lang="en-US" dirty="0" smtClean="0"/>
              <a:t>GAO reports – no more effective/efficient than prior system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LOCAL LAW ENFORCEMENT</a:t>
            </a:r>
            <a:endParaRPr lang="en-US" dirty="0"/>
          </a:p>
        </p:txBody>
      </p:sp>
      <p:sp>
        <p:nvSpPr>
          <p:cNvPr id="3" name="Content Placeholder 2"/>
          <p:cNvSpPr>
            <a:spLocks noGrp="1"/>
          </p:cNvSpPr>
          <p:nvPr>
            <p:ph sz="quarter" idx="1"/>
          </p:nvPr>
        </p:nvSpPr>
        <p:spPr/>
        <p:txBody>
          <a:bodyPr/>
          <a:lstStyle/>
          <a:p>
            <a:r>
              <a:rPr lang="en-US" dirty="0" smtClean="0"/>
              <a:t>First responders in a disaster</a:t>
            </a:r>
          </a:p>
          <a:p>
            <a:r>
              <a:rPr lang="en-US" dirty="0" smtClean="0"/>
              <a:t>Few mechanisms in place to facilitate cooperation between local LE and federal agencies and between local LE and other local entities (e.g., Fire Dept.)</a:t>
            </a:r>
          </a:p>
          <a:p>
            <a:r>
              <a:rPr lang="en-US" dirty="0" smtClean="0"/>
              <a:t>Can (and often do) have battles over control, duties</a:t>
            </a:r>
          </a:p>
          <a:p>
            <a:r>
              <a:rPr lang="en-US" dirty="0" smtClean="0"/>
              <a:t>Operational problems (e.g., no compatible communication devices)</a:t>
            </a:r>
          </a:p>
          <a:p>
            <a:r>
              <a:rPr lang="en-US" dirty="0" smtClean="0"/>
              <a:t>Cultural problems (not a culture of cooperation)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RESPONSES TO 9/11</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Creation of  other new agencies (e.g., Terrorist Threat Integration Center)</a:t>
            </a:r>
          </a:p>
          <a:p>
            <a:r>
              <a:rPr lang="en-US" dirty="0" smtClean="0"/>
              <a:t>Joint local-federal counter-terrorism task forces to counter the threat of terrorist attacks </a:t>
            </a:r>
          </a:p>
          <a:p>
            <a:pPr lvl="1"/>
            <a:r>
              <a:rPr lang="en-US" dirty="0" smtClean="0"/>
              <a:t>Additional personnel to focus on counter-terrorism activities</a:t>
            </a:r>
          </a:p>
          <a:p>
            <a:pPr lvl="1"/>
            <a:r>
              <a:rPr lang="en-US" dirty="0" smtClean="0"/>
              <a:t>Many local departments critical of these task forces</a:t>
            </a:r>
          </a:p>
          <a:p>
            <a:r>
              <a:rPr lang="en-US" dirty="0" smtClean="0"/>
              <a:t>Fusion centers (state-level)</a:t>
            </a:r>
          </a:p>
          <a:p>
            <a:pPr lvl="1"/>
            <a:r>
              <a:rPr lang="en-US" dirty="0" smtClean="0"/>
              <a:t>Set up to deal with criticisms of task forces</a:t>
            </a:r>
          </a:p>
          <a:p>
            <a:pPr lvl="1"/>
            <a:r>
              <a:rPr lang="en-US" dirty="0" smtClean="0"/>
              <a:t>Run by state and local authorities</a:t>
            </a:r>
          </a:p>
          <a:p>
            <a:pPr lvl="1"/>
            <a:r>
              <a:rPr lang="en-US" dirty="0" smtClean="0"/>
              <a:t>Deal with terrorism, criminal, and public safety matters</a:t>
            </a:r>
          </a:p>
          <a:p>
            <a:pPr lvl="1"/>
            <a:r>
              <a:rPr lang="en-US" dirty="0" smtClean="0"/>
              <a:t>Produce actionable intelligence (see details in Fagin)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RESPONSES CONT’D</a:t>
            </a:r>
            <a:endParaRPr lang="en-US" dirty="0"/>
          </a:p>
        </p:txBody>
      </p:sp>
      <p:sp>
        <p:nvSpPr>
          <p:cNvPr id="3" name="Content Placeholder 2"/>
          <p:cNvSpPr>
            <a:spLocks noGrp="1"/>
          </p:cNvSpPr>
          <p:nvPr>
            <p:ph sz="quarter" idx="1"/>
          </p:nvPr>
        </p:nvSpPr>
        <p:spPr/>
        <p:txBody>
          <a:bodyPr>
            <a:normAutofit/>
          </a:bodyPr>
          <a:lstStyle/>
          <a:p>
            <a:r>
              <a:rPr lang="en-US" dirty="0" smtClean="0"/>
              <a:t>Threat advisory system </a:t>
            </a:r>
          </a:p>
          <a:p>
            <a:pPr lvl="1"/>
            <a:r>
              <a:rPr lang="en-US" dirty="0" smtClean="0"/>
              <a:t>Color coded (green, blue, yellow, orange, red)</a:t>
            </a:r>
          </a:p>
          <a:p>
            <a:pPr lvl="1"/>
            <a:r>
              <a:rPr lang="en-US" dirty="0" smtClean="0"/>
              <a:t>Not well-received by public or by law enforcement</a:t>
            </a:r>
          </a:p>
          <a:p>
            <a:pPr lvl="2"/>
            <a:r>
              <a:rPr lang="en-US" dirty="0" smtClean="0"/>
              <a:t>Warnings vague and inadequate</a:t>
            </a:r>
          </a:p>
          <a:p>
            <a:pPr lvl="2"/>
            <a:r>
              <a:rPr lang="en-US" dirty="0" smtClean="0"/>
              <a:t>People unsure whether and to what degree they were in danger</a:t>
            </a:r>
          </a:p>
          <a:p>
            <a:pPr lvl="2"/>
            <a:r>
              <a:rPr lang="en-US" dirty="0" smtClean="0"/>
              <a:t>Did not know what protective measures to take</a:t>
            </a:r>
          </a:p>
          <a:p>
            <a:pPr lvl="1"/>
            <a:r>
              <a:rPr lang="en-US" dirty="0" smtClean="0"/>
              <a:t>Expensive (OT costs, extra security costs)</a:t>
            </a:r>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RESPONSES CONT’D</a:t>
            </a:r>
            <a:endParaRPr lang="en-US" dirty="0"/>
          </a:p>
        </p:txBody>
      </p:sp>
      <p:sp>
        <p:nvSpPr>
          <p:cNvPr id="3" name="Content Placeholder 2"/>
          <p:cNvSpPr>
            <a:spLocks noGrp="1"/>
          </p:cNvSpPr>
          <p:nvPr>
            <p:ph sz="quarter" idx="1"/>
          </p:nvPr>
        </p:nvSpPr>
        <p:spPr/>
        <p:txBody>
          <a:bodyPr>
            <a:normAutofit fontScale="92500"/>
          </a:bodyPr>
          <a:lstStyle/>
          <a:p>
            <a:r>
              <a:rPr lang="en-US" dirty="0" smtClean="0"/>
              <a:t>HSAS replaced in April, 2011 by New Threat Advisory System (NTAS)</a:t>
            </a:r>
          </a:p>
          <a:p>
            <a:pPr lvl="1"/>
            <a:r>
              <a:rPr lang="en-US" dirty="0" smtClean="0"/>
              <a:t>Elevated and imminent threat levels</a:t>
            </a:r>
          </a:p>
          <a:p>
            <a:pPr lvl="2"/>
            <a:r>
              <a:rPr lang="en-US" dirty="0" smtClean="0"/>
              <a:t>Elevated – no specific information about threat</a:t>
            </a:r>
          </a:p>
          <a:p>
            <a:pPr lvl="2"/>
            <a:r>
              <a:rPr lang="en-US" dirty="0" smtClean="0"/>
              <a:t>Imminent – threat is impending or very soon</a:t>
            </a:r>
          </a:p>
          <a:p>
            <a:pPr lvl="1"/>
            <a:r>
              <a:rPr lang="en-US" dirty="0" smtClean="0"/>
              <a:t>Alerts not issued unless there is a specific threat</a:t>
            </a:r>
          </a:p>
          <a:p>
            <a:pPr lvl="1"/>
            <a:r>
              <a:rPr lang="en-US" dirty="0" smtClean="0"/>
              <a:t>Disseminated to press and through DHS social media (FB, Twitter)</a:t>
            </a:r>
          </a:p>
          <a:p>
            <a:pPr lvl="1"/>
            <a:r>
              <a:rPr lang="en-US" dirty="0" smtClean="0"/>
              <a:t>Advisors provide concise summary of specific threat, information about actions being taken to ensure public safety, and recommended steps for the public and governments to take in response to the threat</a:t>
            </a:r>
          </a:p>
          <a:p>
            <a:r>
              <a:rPr lang="en-US" dirty="0" smtClean="0"/>
              <a:t>Concrete and other physical barriers in cities</a:t>
            </a:r>
          </a:p>
          <a:p>
            <a:r>
              <a:rPr lang="en-US" dirty="0" smtClean="0"/>
              <a:t>Increased use of checkpoints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TotalTime>
  <Words>888</Words>
  <Application>Microsoft Office PowerPoint</Application>
  <PresentationFormat>On-screen Show (4:3)</PresentationFormat>
  <Paragraphs>80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HOMELAND SECURITY</vt:lpstr>
      <vt:lpstr>DEFINITIONS</vt:lpstr>
      <vt:lpstr>TERRORIST ACTIONS</vt:lpstr>
      <vt:lpstr>US CJS AND HOMELAND SECURITY</vt:lpstr>
      <vt:lpstr>FEDERAL (CJS) AND HOMELAND SECURITY</vt:lpstr>
      <vt:lpstr>ROLE OF LOCAL LAW ENFORCEMENT</vt:lpstr>
      <vt:lpstr>OTHER RESPONSES TO 9/11</vt:lpstr>
      <vt:lpstr>OTHER RESPONSES CONT’D</vt:lpstr>
      <vt:lpstr>OTHER RESPONSES CONT’D</vt:lpstr>
      <vt:lpstr>LEGAL RESPONSES</vt:lpstr>
      <vt:lpstr>CIVIL AND CONSTITUTIONAL RIGHTS AND HOMELAND SECURITY</vt:lpstr>
      <vt:lpstr>USSC AND HOMELAND SECURITY</vt:lpstr>
    </vt:vector>
  </TitlesOfParts>
  <Company>The Sports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HOMELAND SECURITY</dc:title>
  <dc:creator>Sheila M. Huss</dc:creator>
  <cp:lastModifiedBy>Sheila</cp:lastModifiedBy>
  <cp:revision>13</cp:revision>
  <dcterms:created xsi:type="dcterms:W3CDTF">2012-05-01T14:48:47Z</dcterms:created>
  <dcterms:modified xsi:type="dcterms:W3CDTF">2013-11-29T23:17:27Z</dcterms:modified>
</cp:coreProperties>
</file>