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490A3B-D3D5-4EDC-96DC-8867D452FFED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03FF3F-DB28-4801-A031-0EE4FAE6162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JUVENILE JUSTICE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JUVENILE JUSTICE: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Juvenile Transfer</a:t>
            </a:r>
          </a:p>
          <a:p>
            <a:r>
              <a:rPr lang="en-US" dirty="0" smtClean="0"/>
              <a:t>State vs. Federal role</a:t>
            </a:r>
          </a:p>
          <a:p>
            <a:r>
              <a:rPr lang="en-US" dirty="0" smtClean="0"/>
              <a:t>History: Common Law and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Under 7</a:t>
            </a:r>
          </a:p>
          <a:p>
            <a:pPr lvl="1"/>
            <a:r>
              <a:rPr lang="en-US" dirty="0" smtClean="0"/>
              <a:t>7-14</a:t>
            </a:r>
          </a:p>
          <a:p>
            <a:pPr lvl="1"/>
            <a:r>
              <a:rPr lang="en-US" dirty="0" smtClean="0"/>
              <a:t>14 and over</a:t>
            </a:r>
          </a:p>
          <a:p>
            <a:r>
              <a:rPr lang="en-US" dirty="0" smtClean="0"/>
              <a:t>Later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JUSTICE: EARLY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Houses of Refuge</a:t>
            </a:r>
          </a:p>
          <a:p>
            <a:pPr lvl="1"/>
            <a:r>
              <a:rPr lang="en-US" dirty="0" smtClean="0"/>
              <a:t>Early 19</a:t>
            </a:r>
            <a:r>
              <a:rPr lang="en-US" baseline="30000" dirty="0" smtClean="0"/>
              <a:t>th</a:t>
            </a:r>
            <a:r>
              <a:rPr lang="en-US" dirty="0" smtClean="0"/>
              <a:t> Century – problem of jury nullification</a:t>
            </a:r>
          </a:p>
          <a:p>
            <a:pPr lvl="1"/>
            <a:r>
              <a:rPr lang="en-US" dirty="0" smtClean="0"/>
              <a:t>1825 – First house of refuge (NY)</a:t>
            </a:r>
          </a:p>
          <a:p>
            <a:pPr lvl="1"/>
            <a:r>
              <a:rPr lang="en-US" dirty="0" smtClean="0"/>
              <a:t>Features of houses of refuge and their residents </a:t>
            </a:r>
          </a:p>
          <a:p>
            <a:pPr lvl="1"/>
            <a:r>
              <a:rPr lang="en-US" i="1" dirty="0" smtClean="0"/>
              <a:t>Ex Parte Crouse</a:t>
            </a:r>
          </a:p>
          <a:p>
            <a:pPr lvl="2"/>
            <a:r>
              <a:rPr lang="en-US" dirty="0" smtClean="0"/>
              <a:t>PA SC</a:t>
            </a:r>
          </a:p>
          <a:p>
            <a:pPr lvl="2"/>
            <a:r>
              <a:rPr lang="en-US" dirty="0" smtClean="0"/>
              <a:t>Formal origin of </a:t>
            </a:r>
            <a:r>
              <a:rPr lang="en-US" dirty="0" err="1" smtClean="0"/>
              <a:t>parens</a:t>
            </a:r>
            <a:r>
              <a:rPr lang="en-US" dirty="0" smtClean="0"/>
              <a:t> </a:t>
            </a:r>
            <a:r>
              <a:rPr lang="en-US" dirty="0" err="1" smtClean="0"/>
              <a:t>patriae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JUSTICE: EARLY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Reformatories</a:t>
            </a:r>
          </a:p>
          <a:p>
            <a:pPr lvl="1"/>
            <a:r>
              <a:rPr lang="en-US" dirty="0" smtClean="0"/>
              <a:t>Purposes</a:t>
            </a:r>
          </a:p>
          <a:p>
            <a:pPr lvl="2"/>
            <a:r>
              <a:rPr lang="en-US" dirty="0" smtClean="0"/>
              <a:t>Segregate juvenile offenders</a:t>
            </a:r>
          </a:p>
          <a:p>
            <a:pPr lvl="2"/>
            <a:r>
              <a:rPr lang="en-US" dirty="0" smtClean="0"/>
              <a:t>Institutionalize juveniles for their own good</a:t>
            </a:r>
          </a:p>
          <a:p>
            <a:pPr lvl="2"/>
            <a:r>
              <a:rPr lang="en-US" dirty="0" smtClean="0"/>
              <a:t>Minimize court proceedings </a:t>
            </a:r>
          </a:p>
          <a:p>
            <a:pPr lvl="2"/>
            <a:r>
              <a:rPr lang="en-US" dirty="0" smtClean="0"/>
              <a:t>Indeterminate sentences</a:t>
            </a:r>
          </a:p>
          <a:p>
            <a:pPr lvl="2"/>
            <a:r>
              <a:rPr lang="en-US" dirty="0" smtClean="0"/>
              <a:t>Punishment</a:t>
            </a:r>
          </a:p>
          <a:p>
            <a:pPr lvl="2"/>
            <a:r>
              <a:rPr lang="en-US" dirty="0" smtClean="0"/>
              <a:t>Avoid idleness (e.g., military drills, exercise)</a:t>
            </a:r>
          </a:p>
          <a:p>
            <a:pPr lvl="2"/>
            <a:r>
              <a:rPr lang="en-US" dirty="0" smtClean="0"/>
              <a:t>Reform – focus on education (religious, vocational)</a:t>
            </a:r>
          </a:p>
          <a:p>
            <a:pPr lvl="2"/>
            <a:r>
              <a:rPr lang="en-US" dirty="0" smtClean="0"/>
              <a:t>Teach sobriety, prudence, industry, thrift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JUSTICE: EARLY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Reformatories</a:t>
            </a:r>
          </a:p>
          <a:p>
            <a:pPr lvl="1"/>
            <a:r>
              <a:rPr lang="en-US" dirty="0" smtClean="0"/>
              <a:t>Legal attacks – 1870 (IL SC) – illegal to confine a juvenile who had not committed a crime</a:t>
            </a:r>
          </a:p>
          <a:p>
            <a:pPr lvl="1"/>
            <a:r>
              <a:rPr lang="en-US" dirty="0" smtClean="0"/>
              <a:t>Around 1872 reformatories closed</a:t>
            </a:r>
          </a:p>
          <a:p>
            <a:pPr lvl="2"/>
            <a:r>
              <a:rPr lang="en-US" dirty="0" smtClean="0"/>
              <a:t>Juveniles who had been convicted of a crime were either sent to adult prison or a separate reformatory institution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JUSTICE: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1899 – IL Juvenile Court Act</a:t>
            </a:r>
          </a:p>
          <a:p>
            <a:pPr lvl="1"/>
            <a:r>
              <a:rPr lang="en-US" dirty="0" smtClean="0"/>
              <a:t>Growing incidence of jury nullification</a:t>
            </a:r>
          </a:p>
          <a:p>
            <a:pPr lvl="1"/>
            <a:r>
              <a:rPr lang="en-US" dirty="0" smtClean="0"/>
              <a:t>Concerns about the dominance of sectarian industrial schools in a Chicago filling with immigrants</a:t>
            </a:r>
          </a:p>
          <a:p>
            <a:pPr lvl="1"/>
            <a:r>
              <a:rPr lang="en-US" dirty="0" smtClean="0"/>
              <a:t>Opposition to confining youths with adults</a:t>
            </a:r>
          </a:p>
          <a:p>
            <a:pPr lvl="1"/>
            <a:r>
              <a:rPr lang="en-US" dirty="0" smtClean="0"/>
              <a:t>Reintroduced </a:t>
            </a:r>
            <a:r>
              <a:rPr lang="en-US" dirty="0" err="1" smtClean="0"/>
              <a:t>parens</a:t>
            </a:r>
            <a:r>
              <a:rPr lang="en-US" dirty="0" smtClean="0"/>
              <a:t> </a:t>
            </a:r>
            <a:r>
              <a:rPr lang="en-US" dirty="0" err="1" smtClean="0"/>
              <a:t>patrae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Jurisdiction</a:t>
            </a:r>
          </a:p>
          <a:p>
            <a:pPr lvl="1"/>
            <a:r>
              <a:rPr lang="en-US" dirty="0" smtClean="0"/>
              <a:t>Rehabilitative purpose</a:t>
            </a:r>
          </a:p>
          <a:p>
            <a:pPr lvl="1"/>
            <a:r>
              <a:rPr lang="en-US" dirty="0" smtClean="0"/>
              <a:t>Informal</a:t>
            </a:r>
          </a:p>
          <a:p>
            <a:r>
              <a:rPr lang="en-US" dirty="0" smtClean="0"/>
              <a:t>Evolution</a:t>
            </a:r>
          </a:p>
          <a:p>
            <a:r>
              <a:rPr lang="en-US" dirty="0" smtClean="0"/>
              <a:t>Professionalization of court staff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JUSTICE: DUE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Kent v. US (1966)</a:t>
            </a:r>
          </a:p>
          <a:p>
            <a:pPr lvl="1"/>
            <a:r>
              <a:rPr lang="en-US" dirty="0" smtClean="0"/>
              <a:t>Petty crimes; robbery and rape</a:t>
            </a:r>
          </a:p>
          <a:p>
            <a:pPr lvl="1"/>
            <a:r>
              <a:rPr lang="en-US" dirty="0" smtClean="0"/>
              <a:t>Psychiatric evaluation</a:t>
            </a:r>
          </a:p>
          <a:p>
            <a:pPr lvl="1"/>
            <a:r>
              <a:rPr lang="en-US" dirty="0" smtClean="0"/>
              <a:t>Transferred to adult court</a:t>
            </a:r>
          </a:p>
          <a:p>
            <a:pPr lvl="1"/>
            <a:r>
              <a:rPr lang="en-US" dirty="0" smtClean="0"/>
              <a:t>Due process violations</a:t>
            </a:r>
          </a:p>
          <a:p>
            <a:pPr lvl="1"/>
            <a:r>
              <a:rPr lang="en-US" dirty="0" smtClean="0"/>
              <a:t>USSC holdings</a:t>
            </a:r>
          </a:p>
          <a:p>
            <a:r>
              <a:rPr lang="en-US" dirty="0" smtClean="0"/>
              <a:t>In re </a:t>
            </a:r>
            <a:r>
              <a:rPr lang="en-US" dirty="0" err="1" smtClean="0"/>
              <a:t>Gault</a:t>
            </a:r>
            <a:r>
              <a:rPr lang="en-US" dirty="0" smtClean="0"/>
              <a:t> (1967)</a:t>
            </a:r>
          </a:p>
          <a:p>
            <a:pPr lvl="1"/>
            <a:r>
              <a:rPr lang="en-US" dirty="0" smtClean="0"/>
              <a:t>Obscene phone calls</a:t>
            </a:r>
          </a:p>
          <a:p>
            <a:pPr lvl="1"/>
            <a:r>
              <a:rPr lang="en-US" dirty="0" smtClean="0"/>
              <a:t>Due process violations</a:t>
            </a:r>
          </a:p>
          <a:p>
            <a:pPr lvl="1"/>
            <a:r>
              <a:rPr lang="en-US" dirty="0" smtClean="0"/>
              <a:t>USSC holdings</a:t>
            </a:r>
          </a:p>
          <a:p>
            <a:r>
              <a:rPr lang="en-US" dirty="0" smtClean="0"/>
              <a:t>Later cases involving juvenile due process rights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271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JUVENILE JUSTICE</vt:lpstr>
      <vt:lpstr>JUVENILE JUSTICE: OVERVIEW</vt:lpstr>
      <vt:lpstr>JUVENILE JUSTICE: EARLY RESPONSES</vt:lpstr>
      <vt:lpstr>JUVENILE JUSTICE: EARLY RESPONSES</vt:lpstr>
      <vt:lpstr>JUVENILE JUSTICE: EARLY RESPONSES</vt:lpstr>
      <vt:lpstr>JUVENILE JUSTICE: 20TH CENTURY</vt:lpstr>
      <vt:lpstr>JUVENILE JUSTICE: DUE PROCESS</vt:lpstr>
    </vt:vector>
  </TitlesOfParts>
  <Company>The Sports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JUVENILE JUSTICE</dc:title>
  <dc:creator>Sheila M. Huss</dc:creator>
  <cp:lastModifiedBy>Sheila</cp:lastModifiedBy>
  <cp:revision>9</cp:revision>
  <dcterms:created xsi:type="dcterms:W3CDTF">2012-04-15T20:59:05Z</dcterms:created>
  <dcterms:modified xsi:type="dcterms:W3CDTF">2013-11-10T20:14:59Z</dcterms:modified>
</cp:coreProperties>
</file>