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C7464-996B-49C2-9680-97821B98DA03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98476-5119-4740-9BA5-D67A181B3D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C7464-996B-49C2-9680-97821B98DA03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98476-5119-4740-9BA5-D67A181B3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C7464-996B-49C2-9680-97821B98DA03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98476-5119-4740-9BA5-D67A181B3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C7464-996B-49C2-9680-97821B98DA03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98476-5119-4740-9BA5-D67A181B3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C7464-996B-49C2-9680-97821B98DA03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98476-5119-4740-9BA5-D67A181B3D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C7464-996B-49C2-9680-97821B98DA03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98476-5119-4740-9BA5-D67A181B3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C7464-996B-49C2-9680-97821B98DA03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98476-5119-4740-9BA5-D67A181B3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C7464-996B-49C2-9680-97821B98DA03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98476-5119-4740-9BA5-D67A181B3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C7464-996B-49C2-9680-97821B98DA03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98476-5119-4740-9BA5-D67A181B3D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C7464-996B-49C2-9680-97821B98DA03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98476-5119-4740-9BA5-D67A181B3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C7464-996B-49C2-9680-97821B98DA03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98476-5119-4740-9BA5-D67A181B3D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0C7464-996B-49C2-9680-97821B98DA03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5098476-5119-4740-9BA5-D67A181B3D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JAILS </a:t>
            </a:r>
            <a:r>
              <a:rPr lang="en-US" dirty="0" smtClean="0"/>
              <a:t>AND </a:t>
            </a:r>
            <a:r>
              <a:rPr lang="en-US" dirty="0" smtClean="0"/>
              <a:t>PRISONS: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CORRECTIONS IN THE UNITED STATES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Prisoners’ Rights:</a:t>
            </a:r>
            <a:br>
              <a:rPr lang="en-US" dirty="0" smtClean="0"/>
            </a:br>
            <a:r>
              <a:rPr lang="en-US" dirty="0" smtClean="0"/>
              <a:t>Early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Fulwood</a:t>
            </a:r>
            <a:r>
              <a:rPr lang="en-US" i="1" dirty="0" smtClean="0"/>
              <a:t> v. </a:t>
            </a:r>
            <a:r>
              <a:rPr lang="en-US" i="1" dirty="0" err="1" smtClean="0"/>
              <a:t>Clemmer</a:t>
            </a:r>
            <a:r>
              <a:rPr lang="en-US" i="1" dirty="0" smtClean="0"/>
              <a:t> </a:t>
            </a:r>
            <a:r>
              <a:rPr lang="en-US" dirty="0" smtClean="0"/>
              <a:t>(1962)</a:t>
            </a:r>
          </a:p>
          <a:p>
            <a:pPr lvl="1"/>
            <a:r>
              <a:rPr lang="en-US" dirty="0" smtClean="0"/>
              <a:t>Black Muslim recognized as a religion</a:t>
            </a:r>
          </a:p>
          <a:p>
            <a:r>
              <a:rPr lang="en-US" i="1" dirty="0" smtClean="0"/>
              <a:t>Cooper v. Pate</a:t>
            </a:r>
            <a:r>
              <a:rPr lang="en-US" dirty="0" smtClean="0"/>
              <a:t> (1964)</a:t>
            </a:r>
          </a:p>
          <a:p>
            <a:pPr lvl="1"/>
            <a:r>
              <a:rPr lang="en-US" dirty="0" smtClean="0"/>
              <a:t>Overturned </a:t>
            </a:r>
            <a:r>
              <a:rPr lang="en-US" i="1" dirty="0" smtClean="0"/>
              <a:t>Ruffin</a:t>
            </a:r>
          </a:p>
          <a:p>
            <a:pPr lvl="1"/>
            <a:r>
              <a:rPr lang="en-US" dirty="0" smtClean="0"/>
              <a:t>State prisoners have constitutional rights</a:t>
            </a:r>
          </a:p>
          <a:p>
            <a:pPr lvl="1"/>
            <a:r>
              <a:rPr lang="en-US" dirty="0" smtClean="0"/>
              <a:t>Can sue in federal court under Civil Rights Act of 1871</a:t>
            </a:r>
          </a:p>
          <a:p>
            <a:pPr lvl="1"/>
            <a:r>
              <a:rPr lang="en-US" dirty="0" smtClean="0"/>
              <a:t>End of hands off doctrine and notion of civil death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Prisoners’ Rights: </a:t>
            </a:r>
            <a:br>
              <a:rPr lang="en-US" dirty="0" smtClean="0"/>
            </a:br>
            <a:r>
              <a:rPr lang="en-US" dirty="0" smtClean="0"/>
              <a:t>Early Cases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Johnson v. Avery</a:t>
            </a:r>
            <a:r>
              <a:rPr lang="en-US" dirty="0" smtClean="0"/>
              <a:t> (1969)</a:t>
            </a:r>
          </a:p>
          <a:p>
            <a:pPr lvl="1"/>
            <a:r>
              <a:rPr lang="en-US" dirty="0" smtClean="0"/>
              <a:t>Jailhouse lawyers could assist inmates</a:t>
            </a:r>
          </a:p>
          <a:p>
            <a:r>
              <a:rPr lang="en-US" i="1" dirty="0" smtClean="0"/>
              <a:t>Younger v. Gilmore </a:t>
            </a:r>
            <a:r>
              <a:rPr lang="en-US" dirty="0" smtClean="0"/>
              <a:t>(1971)</a:t>
            </a:r>
          </a:p>
          <a:p>
            <a:pPr lvl="1"/>
            <a:r>
              <a:rPr lang="en-US" dirty="0" smtClean="0"/>
              <a:t>Correctional institutions required to establish adequate law library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Prisoners’ Rights After the 1960s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Prisoners could challenge legality of their incarceration and now conditions of their imprisonment</a:t>
            </a:r>
          </a:p>
          <a:p>
            <a:r>
              <a:rPr lang="en-US" dirty="0" smtClean="0"/>
              <a:t>Easier said than done, though…</a:t>
            </a:r>
          </a:p>
          <a:p>
            <a:r>
              <a:rPr lang="en-US" dirty="0" smtClean="0"/>
              <a:t>Frivolous lawsuits</a:t>
            </a:r>
          </a:p>
          <a:p>
            <a:pPr lvl="1"/>
            <a:r>
              <a:rPr lang="en-US" dirty="0" smtClean="0"/>
              <a:t>Weeded out and atypical</a:t>
            </a:r>
          </a:p>
          <a:p>
            <a:pPr lvl="1"/>
            <a:r>
              <a:rPr lang="en-US" dirty="0" smtClean="0"/>
              <a:t>Vast majority involve serious and blatant violations of constitutional rights</a:t>
            </a:r>
          </a:p>
          <a:p>
            <a:r>
              <a:rPr lang="en-US" dirty="0" smtClean="0"/>
              <a:t>Prisoner Litigation Reform Act (1996)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Prisoners’ Rights: 1990s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Late 1990s: 35 states and DC under court order or consent decree to limit correctional crowding or improve conditions</a:t>
            </a:r>
          </a:p>
          <a:p>
            <a:r>
              <a:rPr lang="en-US" dirty="0" smtClean="0"/>
              <a:t>Totality of Conditions test</a:t>
            </a:r>
          </a:p>
          <a:p>
            <a:r>
              <a:rPr lang="en-US" i="1" dirty="0" smtClean="0"/>
              <a:t>Wilson v. </a:t>
            </a:r>
            <a:r>
              <a:rPr lang="en-US" i="1" dirty="0" err="1" smtClean="0"/>
              <a:t>Seiter</a:t>
            </a:r>
            <a:r>
              <a:rPr lang="en-US" dirty="0" smtClean="0"/>
              <a:t> (1991)</a:t>
            </a:r>
          </a:p>
          <a:p>
            <a:pPr lvl="1"/>
            <a:r>
              <a:rPr lang="en-US" dirty="0" smtClean="0"/>
              <a:t>Inmates must prove officials acted with “deliberate indifference” to basic human needs (for cruel and unusual punishment)</a:t>
            </a:r>
          </a:p>
          <a:p>
            <a:pPr lvl="1"/>
            <a:r>
              <a:rPr lang="en-US" dirty="0" smtClean="0"/>
              <a:t>Very difficult to do this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First Amendment: </a:t>
            </a:r>
            <a:br>
              <a:rPr lang="en-US" dirty="0" smtClean="0"/>
            </a:br>
            <a:r>
              <a:rPr lang="en-US" dirty="0" smtClean="0"/>
              <a:t>Freedom of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/>
              <a:t>Fulwood</a:t>
            </a:r>
            <a:r>
              <a:rPr lang="en-US" i="1" dirty="0" smtClean="0"/>
              <a:t> v. </a:t>
            </a:r>
            <a:r>
              <a:rPr lang="en-US" i="1" dirty="0" err="1" smtClean="0"/>
              <a:t>Clemmer</a:t>
            </a:r>
            <a:r>
              <a:rPr lang="en-US" dirty="0" smtClean="0"/>
              <a:t> – officially recognized Muslim faith</a:t>
            </a:r>
          </a:p>
          <a:p>
            <a:r>
              <a:rPr lang="en-US" dirty="0" smtClean="0"/>
              <a:t>Officials can place restrictions on worship and religious observances (“legitimate </a:t>
            </a:r>
            <a:r>
              <a:rPr lang="en-US" dirty="0" err="1" smtClean="0"/>
              <a:t>penological</a:t>
            </a:r>
            <a:r>
              <a:rPr lang="en-US" dirty="0" smtClean="0"/>
              <a:t> interests at stake”</a:t>
            </a:r>
          </a:p>
          <a:p>
            <a:r>
              <a:rPr lang="en-US" dirty="0" smtClean="0"/>
              <a:t>Freedom to observe and practice non-western religions guaranteed</a:t>
            </a:r>
          </a:p>
          <a:p>
            <a:r>
              <a:rPr lang="en-US" dirty="0" smtClean="0"/>
              <a:t>Practice faith, have relevant reading materials, wear religious symbols, hair styles, have reasonable dietary provisions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First Amendment:</a:t>
            </a:r>
            <a:br>
              <a:rPr lang="en-US" dirty="0" smtClean="0"/>
            </a:br>
            <a:r>
              <a:rPr lang="en-US" dirty="0" smtClean="0"/>
              <a:t>Freedom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r>
              <a:rPr lang="en-US" dirty="0" smtClean="0"/>
              <a:t>Freedom of speech can be restricted as long as restriction related to security</a:t>
            </a:r>
          </a:p>
          <a:p>
            <a:r>
              <a:rPr lang="en-US" dirty="0" smtClean="0"/>
              <a:t>Disruptive speech can be prohibited</a:t>
            </a:r>
          </a:p>
          <a:p>
            <a:r>
              <a:rPr lang="en-US" dirty="0" smtClean="0"/>
              <a:t>Personal correspondence can be censored only when institutional interests are jeopardized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Order </a:t>
            </a:r>
          </a:p>
          <a:p>
            <a:pPr lvl="1"/>
            <a:r>
              <a:rPr lang="en-US" dirty="0" smtClean="0"/>
              <a:t>Rehabilitation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First Amendment: </a:t>
            </a:r>
            <a:br>
              <a:rPr lang="en-US" dirty="0" smtClean="0"/>
            </a:br>
            <a:r>
              <a:rPr lang="en-US" dirty="0" smtClean="0"/>
              <a:t>Freedom of Speech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Degree of censorship cannot be greater than what is necessary</a:t>
            </a:r>
          </a:p>
          <a:p>
            <a:r>
              <a:rPr lang="en-US" dirty="0" smtClean="0"/>
              <a:t>Cannot censor based on:</a:t>
            </a:r>
          </a:p>
          <a:p>
            <a:pPr lvl="1"/>
            <a:r>
              <a:rPr lang="en-US" dirty="0" smtClean="0"/>
              <a:t>Unflattering remarks</a:t>
            </a:r>
          </a:p>
          <a:p>
            <a:pPr lvl="1"/>
            <a:r>
              <a:rPr lang="en-US" dirty="0" smtClean="0"/>
              <a:t>Unwelcome opinions</a:t>
            </a:r>
          </a:p>
          <a:p>
            <a:pPr lvl="1"/>
            <a:r>
              <a:rPr lang="en-US" dirty="0" smtClean="0"/>
              <a:t>Factually incorrect statements</a:t>
            </a:r>
          </a:p>
          <a:p>
            <a:r>
              <a:rPr lang="en-US" dirty="0" smtClean="0"/>
              <a:t>Prisoners have right to correspond with press as long as it does not undermine institutional interests (previous slide)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First Amendment: </a:t>
            </a:r>
            <a:br>
              <a:rPr lang="en-US" dirty="0" smtClean="0"/>
            </a:br>
            <a:r>
              <a:rPr lang="en-US" dirty="0" smtClean="0"/>
              <a:t>Right to Assemble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(1972) Right to organize unions</a:t>
            </a:r>
          </a:p>
          <a:p>
            <a:pPr lvl="1"/>
            <a:r>
              <a:rPr lang="en-US" dirty="0" smtClean="0"/>
              <a:t>Worker safety issues</a:t>
            </a:r>
          </a:p>
          <a:p>
            <a:pPr lvl="1"/>
            <a:r>
              <a:rPr lang="en-US" dirty="0" smtClean="0"/>
              <a:t>Increasing inmate worker participation in management decisions</a:t>
            </a:r>
          </a:p>
          <a:p>
            <a:pPr lvl="1"/>
            <a:r>
              <a:rPr lang="en-US" dirty="0" smtClean="0"/>
              <a:t>Ending contract labor</a:t>
            </a:r>
          </a:p>
          <a:p>
            <a:pPr lvl="1"/>
            <a:r>
              <a:rPr lang="en-US" dirty="0" smtClean="0"/>
              <a:t>Increasing compensation</a:t>
            </a:r>
          </a:p>
          <a:p>
            <a:r>
              <a:rPr lang="en-US" dirty="0" smtClean="0"/>
              <a:t>(1977) Officials can prohibit inmates from soliciting others to join union</a:t>
            </a:r>
          </a:p>
          <a:p>
            <a:r>
              <a:rPr lang="en-US" dirty="0" smtClean="0"/>
              <a:t>Barring union meetings not First Amendment violation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41763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Fourth Amendment:</a:t>
            </a:r>
            <a:br>
              <a:rPr lang="en-US" sz="3600" dirty="0" smtClean="0"/>
            </a:br>
            <a:r>
              <a:rPr lang="en-US" sz="3600" dirty="0" smtClean="0"/>
              <a:t>Secure in persons, houses, papers, effects (search and seizure)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Prisoners not entitled to same protections in prison</a:t>
            </a:r>
          </a:p>
          <a:p>
            <a:r>
              <a:rPr lang="en-US" dirty="0" smtClean="0"/>
              <a:t>1970 – SC upheld random searches, shakedowns, seizures, but cannot be done to humiliate inmates</a:t>
            </a:r>
          </a:p>
          <a:p>
            <a:r>
              <a:rPr lang="en-US" dirty="0" smtClean="0"/>
              <a:t>Later cases – 4</a:t>
            </a:r>
            <a:r>
              <a:rPr lang="en-US" baseline="30000" dirty="0" smtClean="0"/>
              <a:t>th</a:t>
            </a:r>
            <a:r>
              <a:rPr lang="en-US" dirty="0" smtClean="0"/>
              <a:t> Amendment is not applicable to prison cell</a:t>
            </a:r>
          </a:p>
          <a:p>
            <a:r>
              <a:rPr lang="en-US" dirty="0" smtClean="0"/>
              <a:t>Reasonable suspicion – visitors can be strip searched (broad discretion, no clear definition)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Eighth Amendment:</a:t>
            </a:r>
            <a:br>
              <a:rPr lang="en-US" sz="3200" dirty="0" smtClean="0"/>
            </a:br>
            <a:r>
              <a:rPr lang="en-US" sz="3200" dirty="0" smtClean="0"/>
              <a:t>Excessive fines/bail; Cruel &amp; Unusual Pun.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Barbaric conditions – cruel and unusual</a:t>
            </a:r>
          </a:p>
          <a:p>
            <a:pPr lvl="1"/>
            <a:r>
              <a:rPr lang="en-US" dirty="0" smtClean="0"/>
              <a:t>TX and AR prison systems</a:t>
            </a:r>
          </a:p>
          <a:p>
            <a:pPr lvl="1"/>
            <a:r>
              <a:rPr lang="en-US" dirty="0" smtClean="0"/>
              <a:t>Sentencing to facilities constitutes violation</a:t>
            </a:r>
          </a:p>
          <a:p>
            <a:r>
              <a:rPr lang="en-US" dirty="0" smtClean="0"/>
              <a:t>Physical abuse – 1968 – use of leather strap is cruel and unusual</a:t>
            </a:r>
          </a:p>
          <a:p>
            <a:r>
              <a:rPr lang="en-US" dirty="0" smtClean="0"/>
              <a:t>Deadly force</a:t>
            </a:r>
          </a:p>
          <a:p>
            <a:pPr lvl="1"/>
            <a:r>
              <a:rPr lang="en-US" dirty="0" smtClean="0"/>
              <a:t>All reasonable means must be exhausted</a:t>
            </a:r>
          </a:p>
          <a:p>
            <a:pPr lvl="1"/>
            <a:r>
              <a:rPr lang="en-US" dirty="0" smtClean="0"/>
              <a:t>Some circumstances can be used to prevent escape</a:t>
            </a:r>
          </a:p>
          <a:p>
            <a:pPr lvl="1"/>
            <a:r>
              <a:rPr lang="en-US" dirty="0" smtClean="0"/>
              <a:t>If inmate attempts to inflict severe bodily injury on staff or other inmate, with court permission deadly force may be okay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Prison as an Organizational 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Physically confine offenders</a:t>
            </a:r>
          </a:p>
          <a:p>
            <a:r>
              <a:rPr lang="en-US" dirty="0" smtClean="0"/>
              <a:t>Deprivation of liberty</a:t>
            </a:r>
          </a:p>
          <a:p>
            <a:r>
              <a:rPr lang="en-US" dirty="0" smtClean="0"/>
              <a:t>Internment</a:t>
            </a:r>
          </a:p>
          <a:p>
            <a:r>
              <a:rPr lang="en-US" dirty="0" smtClean="0"/>
              <a:t>Holding facility</a:t>
            </a:r>
          </a:p>
          <a:p>
            <a:r>
              <a:rPr lang="en-US" dirty="0" smtClean="0"/>
              <a:t>Detain political prisoners, prisoners of conscience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Eighth Amendment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Solitary Confinement</a:t>
            </a:r>
          </a:p>
          <a:p>
            <a:pPr lvl="1"/>
            <a:r>
              <a:rPr lang="en-US" dirty="0" smtClean="0"/>
              <a:t>Reserved for certain inmates</a:t>
            </a:r>
          </a:p>
          <a:p>
            <a:pPr lvl="1"/>
            <a:r>
              <a:rPr lang="en-US" dirty="0" smtClean="0"/>
              <a:t>Smaller cells, dimmer lighting, modest diet</a:t>
            </a:r>
          </a:p>
          <a:p>
            <a:pPr lvl="1"/>
            <a:r>
              <a:rPr lang="en-US" dirty="0" smtClean="0"/>
              <a:t>Around-the-clock surveillance</a:t>
            </a:r>
          </a:p>
          <a:p>
            <a:pPr lvl="1"/>
            <a:r>
              <a:rPr lang="en-US" dirty="0" smtClean="0"/>
              <a:t>23 hrs per day locked up; 1 hr of exercise</a:t>
            </a:r>
          </a:p>
          <a:p>
            <a:pPr lvl="1"/>
            <a:r>
              <a:rPr lang="en-US" dirty="0" smtClean="0"/>
              <a:t>Use upheld by USSC in 1971 (protection)</a:t>
            </a:r>
          </a:p>
          <a:p>
            <a:pPr lvl="1"/>
            <a:r>
              <a:rPr lang="en-US" dirty="0" smtClean="0"/>
              <a:t>Inmates’ stay should not be excessive</a:t>
            </a:r>
          </a:p>
          <a:p>
            <a:pPr lvl="1"/>
            <a:r>
              <a:rPr lang="en-US" dirty="0" smtClean="0"/>
              <a:t>Cell must be sanitary and </a:t>
            </a:r>
            <a:r>
              <a:rPr lang="en-US" dirty="0" err="1" smtClean="0"/>
              <a:t>hygeinic</a:t>
            </a:r>
            <a:endParaRPr lang="en-US" dirty="0" smtClean="0"/>
          </a:p>
          <a:p>
            <a:pPr lvl="1"/>
            <a:r>
              <a:rPr lang="en-US" dirty="0" smtClean="0"/>
              <a:t>Offenses punishable with solitary must be documented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Eighth Amendment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Treatment and Services</a:t>
            </a:r>
          </a:p>
          <a:p>
            <a:pPr lvl="1"/>
            <a:r>
              <a:rPr lang="en-US" dirty="0" smtClean="0"/>
              <a:t>Right protected in variety of sources (Civil Rights Act of 1964, Due Process clauses of 5</a:t>
            </a:r>
            <a:r>
              <a:rPr lang="en-US" baseline="30000" dirty="0" smtClean="0"/>
              <a:t>th</a:t>
            </a:r>
            <a:r>
              <a:rPr lang="en-US" dirty="0" smtClean="0"/>
              <a:t> and 14</a:t>
            </a:r>
            <a:r>
              <a:rPr lang="en-US" baseline="30000" dirty="0" smtClean="0"/>
              <a:t>th</a:t>
            </a:r>
            <a:r>
              <a:rPr lang="en-US" dirty="0" smtClean="0"/>
              <a:t> Amendments, 8</a:t>
            </a:r>
            <a:r>
              <a:rPr lang="en-US" baseline="30000" dirty="0" smtClean="0"/>
              <a:t>th</a:t>
            </a:r>
            <a:r>
              <a:rPr lang="en-US" dirty="0" smtClean="0"/>
              <a:t> Amendment, case law)</a:t>
            </a:r>
          </a:p>
          <a:p>
            <a:pPr lvl="1"/>
            <a:r>
              <a:rPr lang="en-US" dirty="0" smtClean="0"/>
              <a:t>Denial of treatment constitutes cruel and unusual punishment</a:t>
            </a:r>
          </a:p>
          <a:p>
            <a:pPr lvl="1"/>
            <a:r>
              <a:rPr lang="en-US" dirty="0" smtClean="0"/>
              <a:t>Courts will not define what constitutes adequate and proper medical care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Fourteenth Amendment:</a:t>
            </a:r>
            <a:br>
              <a:rPr lang="en-US" dirty="0" smtClean="0"/>
            </a:br>
            <a:r>
              <a:rPr lang="en-US" dirty="0" smtClean="0"/>
              <a:t>Due Process;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Inmate facing disciplinary charges not entitled to same rights as criminal defendant</a:t>
            </a:r>
          </a:p>
          <a:p>
            <a:r>
              <a:rPr lang="en-US" dirty="0" smtClean="0"/>
              <a:t>Minimum Due Process requirements</a:t>
            </a:r>
          </a:p>
          <a:p>
            <a:pPr lvl="1"/>
            <a:r>
              <a:rPr lang="en-US" dirty="0" smtClean="0"/>
              <a:t>Advance written notice of violation(s)</a:t>
            </a:r>
          </a:p>
          <a:p>
            <a:pPr lvl="1"/>
            <a:r>
              <a:rPr lang="en-US" dirty="0" smtClean="0"/>
              <a:t>Adequate time to prepare defense</a:t>
            </a:r>
          </a:p>
          <a:p>
            <a:r>
              <a:rPr lang="en-US" dirty="0" smtClean="0"/>
              <a:t>Officials need to present “some evidence”</a:t>
            </a:r>
          </a:p>
          <a:p>
            <a:pPr lvl="1"/>
            <a:r>
              <a:rPr lang="en-US" dirty="0" smtClean="0"/>
              <a:t>Not beyond a reasonable doubt</a:t>
            </a:r>
          </a:p>
          <a:p>
            <a:pPr lvl="1"/>
            <a:r>
              <a:rPr lang="en-US" dirty="0" smtClean="0"/>
              <a:t>Not clear and convincing; substantial</a:t>
            </a:r>
          </a:p>
          <a:p>
            <a:pPr lvl="1"/>
            <a:r>
              <a:rPr lang="en-US" dirty="0" smtClean="0"/>
              <a:t>Not preponderance of the evidence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ALTERNATIVES TO LITIGATION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Litigation is expensive and time consuming; should be last resort</a:t>
            </a:r>
          </a:p>
          <a:p>
            <a:r>
              <a:rPr lang="en-US" dirty="0" smtClean="0"/>
              <a:t>Grievance boards (internal mechanism) and procedures</a:t>
            </a:r>
          </a:p>
          <a:p>
            <a:pPr lvl="1"/>
            <a:r>
              <a:rPr lang="en-US" dirty="0" smtClean="0"/>
              <a:t>Often involve officials and inmates</a:t>
            </a:r>
          </a:p>
          <a:p>
            <a:pPr lvl="1"/>
            <a:r>
              <a:rPr lang="en-US" dirty="0" smtClean="0"/>
              <a:t>Determine merits of complaints</a:t>
            </a:r>
          </a:p>
          <a:p>
            <a:pPr lvl="1"/>
            <a:r>
              <a:rPr lang="en-US" dirty="0" smtClean="0"/>
              <a:t>Seek resolutions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PRISON INDUSTRIAL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increase in prison population attributed to political influence of private prison companies and businesses that provide goods and services to prisons</a:t>
            </a:r>
          </a:p>
          <a:p>
            <a:r>
              <a:rPr lang="en-US" dirty="0" smtClean="0"/>
              <a:t>Perpetuates belief that prison is quick fix for social problems</a:t>
            </a:r>
          </a:p>
          <a:p>
            <a:r>
              <a:rPr lang="en-US" dirty="0" smtClean="0"/>
              <a:t>Title of 1997 speech (and later book) by Angela Davis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PRISON INDUSTRIAL COMPLEX: </a:t>
            </a:r>
            <a:br>
              <a:rPr lang="en-US" dirty="0" smtClean="0"/>
            </a:br>
            <a:r>
              <a:rPr lang="en-US" dirty="0" smtClean="0"/>
              <a:t>ANGELA DAVIS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activist, scholar, author</a:t>
            </a:r>
          </a:p>
          <a:p>
            <a:r>
              <a:rPr lang="en-US" dirty="0" smtClean="0"/>
              <a:t>Part of communist party (for awhile), Black Panther Party, civil rights movement</a:t>
            </a:r>
          </a:p>
          <a:p>
            <a:r>
              <a:rPr lang="en-US" dirty="0" smtClean="0"/>
              <a:t>Reagan fired her; prohibition against teaching in State of CA</a:t>
            </a:r>
          </a:p>
          <a:p>
            <a:r>
              <a:rPr lang="en-US" dirty="0" smtClean="0"/>
              <a:t>On trial (acquitted) for involvement in kidnap and murder of a judge</a:t>
            </a:r>
          </a:p>
          <a:p>
            <a:r>
              <a:rPr lang="en-US" dirty="0" smtClean="0"/>
              <a:t>Board of Regents censured for not keeping her on, but later fired her, anyway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Prison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Housing</a:t>
            </a:r>
          </a:p>
          <a:p>
            <a:r>
              <a:rPr lang="en-US" dirty="0" smtClean="0"/>
              <a:t>Feeding</a:t>
            </a:r>
          </a:p>
          <a:p>
            <a:r>
              <a:rPr lang="en-US" dirty="0" smtClean="0"/>
              <a:t>Laundry</a:t>
            </a:r>
          </a:p>
          <a:p>
            <a:r>
              <a:rPr lang="en-US" dirty="0" smtClean="0"/>
              <a:t>Medical Care</a:t>
            </a:r>
          </a:p>
          <a:p>
            <a:r>
              <a:rPr lang="en-US" dirty="0" smtClean="0"/>
              <a:t>Security and supervision</a:t>
            </a:r>
          </a:p>
          <a:p>
            <a:r>
              <a:rPr lang="en-US" dirty="0" smtClean="0"/>
              <a:t>Law library </a:t>
            </a:r>
          </a:p>
          <a:p>
            <a:r>
              <a:rPr lang="en-US" dirty="0" smtClean="0"/>
              <a:t>Religious services</a:t>
            </a:r>
          </a:p>
          <a:p>
            <a:r>
              <a:rPr lang="en-US" dirty="0" smtClean="0"/>
              <a:t>Gym</a:t>
            </a:r>
          </a:p>
          <a:p>
            <a:r>
              <a:rPr lang="en-US" dirty="0" smtClean="0"/>
              <a:t>Provision of programs and services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Architecture of Prisons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Walnut Street Jail</a:t>
            </a:r>
          </a:p>
          <a:p>
            <a:r>
              <a:rPr lang="en-US" dirty="0" smtClean="0"/>
              <a:t>Auburn</a:t>
            </a:r>
          </a:p>
          <a:p>
            <a:r>
              <a:rPr lang="en-US" dirty="0" smtClean="0"/>
              <a:t>General features</a:t>
            </a:r>
          </a:p>
          <a:p>
            <a:r>
              <a:rPr lang="en-US" dirty="0" smtClean="0"/>
              <a:t>What does prison architecture communicate about norms, rules, values, and relationships that occur in prison?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Inmate Assignment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/>
          <a:lstStyle/>
          <a:p>
            <a:r>
              <a:rPr lang="en-US" dirty="0" err="1" smtClean="0"/>
              <a:t>Supermax</a:t>
            </a:r>
            <a:r>
              <a:rPr lang="en-US" dirty="0" smtClean="0"/>
              <a:t> (terrorists, very dangerous)</a:t>
            </a:r>
          </a:p>
          <a:p>
            <a:pPr lvl="1"/>
            <a:r>
              <a:rPr lang="en-US" dirty="0" smtClean="0"/>
              <a:t>23 hours per day locked up</a:t>
            </a:r>
          </a:p>
          <a:p>
            <a:pPr lvl="1"/>
            <a:r>
              <a:rPr lang="en-US" dirty="0" smtClean="0"/>
              <a:t>1 hour of exercise </a:t>
            </a:r>
          </a:p>
          <a:p>
            <a:pPr lvl="1"/>
            <a:r>
              <a:rPr lang="en-US" dirty="0" smtClean="0"/>
              <a:t>Fed through hole</a:t>
            </a:r>
          </a:p>
          <a:p>
            <a:pPr lvl="1"/>
            <a:r>
              <a:rPr lang="en-US" dirty="0" smtClean="0"/>
              <a:t>No contact with other offenders</a:t>
            </a:r>
          </a:p>
          <a:p>
            <a:pPr lvl="1"/>
            <a:r>
              <a:rPr lang="en-US" dirty="0" smtClean="0"/>
              <a:t>Dim lighting, smaller cell</a:t>
            </a:r>
          </a:p>
          <a:p>
            <a:r>
              <a:rPr lang="en-US" dirty="0" smtClean="0"/>
              <a:t>Maximum or high security</a:t>
            </a:r>
          </a:p>
          <a:p>
            <a:pPr lvl="1"/>
            <a:r>
              <a:rPr lang="en-US" dirty="0" smtClean="0"/>
              <a:t>Highly secured perimeters</a:t>
            </a:r>
          </a:p>
          <a:p>
            <a:pPr lvl="1"/>
            <a:r>
              <a:rPr lang="en-US" dirty="0" smtClean="0"/>
              <a:t>Inmates monitored closely</a:t>
            </a:r>
          </a:p>
          <a:p>
            <a:pPr lvl="1"/>
            <a:r>
              <a:rPr lang="en-US" dirty="0" smtClean="0"/>
              <a:t>Low Guard-to-Inmate ratio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Inmate Assignment </a:t>
            </a:r>
            <a:r>
              <a:rPr lang="en-US" dirty="0" err="1" smtClean="0"/>
              <a:t>andSecurity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Medium</a:t>
            </a:r>
          </a:p>
          <a:p>
            <a:pPr lvl="1"/>
            <a:r>
              <a:rPr lang="en-US" dirty="0" smtClean="0"/>
              <a:t>Constant and direct supervision</a:t>
            </a:r>
          </a:p>
          <a:p>
            <a:pPr lvl="1"/>
            <a:r>
              <a:rPr lang="en-US" dirty="0" smtClean="0"/>
              <a:t>Privileges like working can be earned</a:t>
            </a:r>
          </a:p>
          <a:p>
            <a:r>
              <a:rPr lang="en-US" dirty="0" smtClean="0"/>
              <a:t>Low</a:t>
            </a:r>
          </a:p>
          <a:p>
            <a:pPr lvl="1"/>
            <a:r>
              <a:rPr lang="en-US" dirty="0" smtClean="0"/>
              <a:t>Mandatory program participation</a:t>
            </a:r>
          </a:p>
          <a:p>
            <a:pPr lvl="1"/>
            <a:r>
              <a:rPr lang="en-US" dirty="0" smtClean="0"/>
              <a:t>Set up with offender’s release in mind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Corrections Officers (COs)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Overwhelmed, stressed out, spread too thin, frustrated, suffering role conflict</a:t>
            </a:r>
          </a:p>
          <a:p>
            <a:r>
              <a:rPr lang="en-US" dirty="0" smtClean="0"/>
              <a:t>Physical dangers of job</a:t>
            </a:r>
          </a:p>
          <a:p>
            <a:r>
              <a:rPr lang="en-US" dirty="0" smtClean="0"/>
              <a:t>Loss of control (inmates)</a:t>
            </a:r>
          </a:p>
          <a:p>
            <a:r>
              <a:rPr lang="en-US" dirty="0" smtClean="0"/>
              <a:t>Abandonment (administration)</a:t>
            </a:r>
          </a:p>
          <a:p>
            <a:r>
              <a:rPr lang="en-US" dirty="0" smtClean="0"/>
              <a:t>Responses</a:t>
            </a:r>
          </a:p>
          <a:p>
            <a:pPr lvl="1"/>
            <a:r>
              <a:rPr lang="en-US" dirty="0" smtClean="0"/>
              <a:t>Overly punitive (assaultive, misuse discipline)</a:t>
            </a:r>
          </a:p>
          <a:p>
            <a:pPr lvl="1"/>
            <a:r>
              <a:rPr lang="en-US" dirty="0" smtClean="0"/>
              <a:t>Cynical – retreat, minimal effort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Prisoners’ Rights: </a:t>
            </a:r>
            <a:br>
              <a:rPr lang="en-US" dirty="0" smtClean="0"/>
            </a:br>
            <a:r>
              <a:rPr lang="en-US" i="1" dirty="0" smtClean="0"/>
              <a:t>Ruffin v. Commonwealth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Prisoners are slaves of the state</a:t>
            </a:r>
          </a:p>
          <a:p>
            <a:r>
              <a:rPr lang="en-US" dirty="0" smtClean="0"/>
              <a:t>Convicted felons forfeit liberties, personal rights</a:t>
            </a:r>
          </a:p>
          <a:p>
            <a:r>
              <a:rPr lang="en-US" dirty="0" smtClean="0"/>
              <a:t>Offenders are “civilly dead”</a:t>
            </a:r>
          </a:p>
          <a:p>
            <a:r>
              <a:rPr lang="en-US" dirty="0" smtClean="0"/>
              <a:t>Decision stood for 90 years</a:t>
            </a:r>
          </a:p>
          <a:p>
            <a:r>
              <a:rPr lang="en-US" dirty="0" smtClean="0"/>
              <a:t>Prisoners – no standing to </a:t>
            </a:r>
            <a:r>
              <a:rPr lang="en-US" dirty="0" err="1" smtClean="0"/>
              <a:t>legallycomplain</a:t>
            </a:r>
            <a:endParaRPr lang="en-US" dirty="0" smtClean="0"/>
          </a:p>
          <a:p>
            <a:r>
              <a:rPr lang="en-US" dirty="0" smtClean="0"/>
              <a:t>Courts justified in maintaining hands-off doctrine</a:t>
            </a:r>
          </a:p>
          <a:p>
            <a:r>
              <a:rPr lang="en-US" dirty="0" smtClean="0"/>
              <a:t>Prisoners abused, forced to live in horrific conditions, at the mercy of COs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Prisoners’ Rights: </a:t>
            </a:r>
            <a:br>
              <a:rPr lang="en-US" dirty="0" smtClean="0"/>
            </a:br>
            <a:r>
              <a:rPr lang="en-US" dirty="0" smtClean="0"/>
              <a:t>Civil Rights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Attorneys from civil rights movement shifted to prisoners’ rights movement</a:t>
            </a:r>
          </a:p>
          <a:p>
            <a:r>
              <a:rPr lang="en-US" dirty="0" smtClean="0"/>
              <a:t>1960s – many successful legal challenges to corrections system</a:t>
            </a:r>
          </a:p>
          <a:p>
            <a:r>
              <a:rPr lang="en-US" dirty="0" smtClean="0"/>
              <a:t>Corrections’ population increasingly Black and Hispanic, so prisoners’ rights movement was like civil rights movement behind bars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1110</Words>
  <Application>Microsoft Office PowerPoint</Application>
  <PresentationFormat>On-screen Show (4:3)</PresentationFormat>
  <Paragraphs>168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JAILS AND PRISONS:</vt:lpstr>
      <vt:lpstr>Prison as an Organizational Arrangement</vt:lpstr>
      <vt:lpstr>Prison Operations</vt:lpstr>
      <vt:lpstr>Architecture of Prisons</vt:lpstr>
      <vt:lpstr>Inmate Assignment and Security</vt:lpstr>
      <vt:lpstr>Inmate Assignment andSecurity</vt:lpstr>
      <vt:lpstr>Corrections Officers (COs)</vt:lpstr>
      <vt:lpstr>Prisoners’ Rights:  Ruffin v. Commonwealth</vt:lpstr>
      <vt:lpstr>Prisoners’ Rights:  Civil Rights Movement</vt:lpstr>
      <vt:lpstr>Prisoners’ Rights: Early Cases</vt:lpstr>
      <vt:lpstr>Prisoners’ Rights:  Early Cases Continued</vt:lpstr>
      <vt:lpstr>Prisoners’ Rights After the 1960s</vt:lpstr>
      <vt:lpstr>Prisoners’ Rights: 1990s</vt:lpstr>
      <vt:lpstr>First Amendment:  Freedom of Religion</vt:lpstr>
      <vt:lpstr>First Amendment: Freedom of Speech</vt:lpstr>
      <vt:lpstr>First Amendment:  Freedom of Speech Continued</vt:lpstr>
      <vt:lpstr>First Amendment:  Right to Assemble</vt:lpstr>
      <vt:lpstr>Fourth Amendment: Secure in persons, houses, papers, effects (search and seizure)</vt:lpstr>
      <vt:lpstr>Eighth Amendment: Excessive fines/bail; Cruel &amp; Unusual Pun.</vt:lpstr>
      <vt:lpstr>Eighth Amendment Continued</vt:lpstr>
      <vt:lpstr>Eighth Amendment Continued</vt:lpstr>
      <vt:lpstr>Fourteenth Amendment: Due Process; States</vt:lpstr>
      <vt:lpstr>ALTERNATIVES TO LITIGATION</vt:lpstr>
      <vt:lpstr>PRISON INDUSTRIAL COMPLEX</vt:lpstr>
      <vt:lpstr>PRISON INDUSTRIAL COMPLEX:  ANGELA DAVIS</vt:lpstr>
    </vt:vector>
  </TitlesOfParts>
  <Company>The Sports Authority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JAILS AND PRISONS:</dc:title>
  <dc:creator>Sheila M. Huss</dc:creator>
  <cp:lastModifiedBy>Sheila M. Huss</cp:lastModifiedBy>
  <cp:revision>26</cp:revision>
  <dcterms:created xsi:type="dcterms:W3CDTF">2011-10-22T17:43:33Z</dcterms:created>
  <dcterms:modified xsi:type="dcterms:W3CDTF">2012-03-26T16:16:10Z</dcterms:modified>
</cp:coreProperties>
</file>