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6FBDF8-8E9C-4E81-9D6A-C8242A71DE3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E969F6-2B67-4318-945B-15E85923C77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POLICE AND THE LAW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Automobile Searches</a:t>
            </a:r>
          </a:p>
          <a:p>
            <a:pPr lvl="1"/>
            <a:r>
              <a:rPr lang="en-US" dirty="0" smtClean="0"/>
              <a:t>Carroll Doctrine – evidence obtained from automobile search without warrant is admissible if: officer has probable cause to believe crime occurred and circumstances are such that delaying the search would result in loss of the evidence </a:t>
            </a:r>
          </a:p>
          <a:p>
            <a:pPr lvl="1"/>
            <a:r>
              <a:rPr lang="en-US" dirty="0" smtClean="0"/>
              <a:t>Under most circumstances, can used trained dog sniffing </a:t>
            </a:r>
          </a:p>
          <a:p>
            <a:pPr lvl="1"/>
            <a:r>
              <a:rPr lang="en-US" dirty="0" smtClean="0"/>
              <a:t>Impounded vehicles being inventoried can result in obtaining admissible evidence without a warrant (can open suitcases in the car, break locks, pretty much anything goes)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Search of Persons</a:t>
            </a:r>
          </a:p>
          <a:p>
            <a:pPr lvl="1"/>
            <a:r>
              <a:rPr lang="en-US" dirty="0" smtClean="0"/>
              <a:t>Terry Stop (1968) - brief detention of a person by police on reasonable suspicion of involvement in crime but short of probable cause to arrest</a:t>
            </a:r>
          </a:p>
          <a:p>
            <a:pPr lvl="1"/>
            <a:r>
              <a:rPr lang="en-US" dirty="0" smtClean="0"/>
              <a:t>Terry: police may briefly detain a person whom they reasonably suspect is involved in criminal activity; also authorized stop and frisks (limited search of outer garments) </a:t>
            </a:r>
          </a:p>
          <a:p>
            <a:pPr lvl="1"/>
            <a:r>
              <a:rPr lang="en-US" dirty="0" smtClean="0"/>
              <a:t>Stop and Identify statutes: </a:t>
            </a:r>
            <a:r>
              <a:rPr lang="en-US" dirty="0" err="1" smtClean="0"/>
              <a:t>Hiibel</a:t>
            </a:r>
            <a:r>
              <a:rPr lang="en-US" dirty="0" smtClean="0"/>
              <a:t> (NV; USSC case); when giving name might be incriminating, question remains open. 24 states have stop and identify statutes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EXCEPTIONS TO WARRANT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Public Safety</a:t>
            </a:r>
          </a:p>
          <a:p>
            <a:pPr lvl="1"/>
            <a:r>
              <a:rPr lang="en-US" dirty="0" smtClean="0"/>
              <a:t>Fleeing suspect who had weapon, but drops it (weapon is danger to community)</a:t>
            </a:r>
          </a:p>
          <a:p>
            <a:pPr lvl="1"/>
            <a:r>
              <a:rPr lang="en-US" dirty="0" smtClean="0"/>
              <a:t>Airline, bus, subway passengers</a:t>
            </a:r>
          </a:p>
          <a:p>
            <a:pPr lvl="1"/>
            <a:r>
              <a:rPr lang="en-US" dirty="0" smtClean="0"/>
              <a:t>Border searches (people and vehicles); no right to refuse</a:t>
            </a:r>
          </a:p>
          <a:p>
            <a:pPr lvl="1"/>
            <a:r>
              <a:rPr lang="en-US" dirty="0" smtClean="0"/>
              <a:t>School searches</a:t>
            </a:r>
          </a:p>
          <a:p>
            <a:r>
              <a:rPr lang="en-US" dirty="0" smtClean="0"/>
              <a:t>Good Faith</a:t>
            </a:r>
          </a:p>
          <a:p>
            <a:pPr lvl="1"/>
            <a:r>
              <a:rPr lang="en-US" dirty="0" smtClean="0"/>
              <a:t>Usually involves clerical error</a:t>
            </a:r>
          </a:p>
          <a:p>
            <a:pPr lvl="1"/>
            <a:r>
              <a:rPr lang="en-US" dirty="0" smtClean="0"/>
              <a:t>Police believe the search warrant is good</a:t>
            </a:r>
          </a:p>
          <a:p>
            <a:pPr lvl="1"/>
            <a:r>
              <a:rPr lang="en-US" dirty="0" smtClean="0"/>
              <a:t>E.g., wrong address is typed on warrant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Wiretapping</a:t>
            </a:r>
          </a:p>
          <a:p>
            <a:pPr lvl="1"/>
            <a:r>
              <a:rPr lang="en-US" dirty="0" smtClean="0"/>
              <a:t>First case was </a:t>
            </a:r>
            <a:r>
              <a:rPr lang="en-US" i="1" dirty="0" smtClean="0"/>
              <a:t>Olmstead</a:t>
            </a:r>
            <a:r>
              <a:rPr lang="en-US" dirty="0" smtClean="0"/>
              <a:t> (1928) – phone lines and public booths not an extension of the home, so not protected by constitutional guarantee of privacy </a:t>
            </a:r>
          </a:p>
          <a:p>
            <a:pPr lvl="1"/>
            <a:r>
              <a:rPr lang="en-US" i="1" dirty="0" smtClean="0"/>
              <a:t>Katz</a:t>
            </a:r>
            <a:r>
              <a:rPr lang="en-US" dirty="0" smtClean="0"/>
              <a:t> (1967) – Reversed Olmstead; electronic communication is private and protected (need probable cause or a warrant to conduct search)</a:t>
            </a:r>
          </a:p>
          <a:p>
            <a:pPr lvl="1"/>
            <a:r>
              <a:rPr lang="en-US" dirty="0" smtClean="0"/>
              <a:t>Major legislation governs collection of evidence by wiretaps and other means; defines what is protected under expectation of privacy</a:t>
            </a:r>
          </a:p>
          <a:p>
            <a:pPr lvl="1"/>
            <a:r>
              <a:rPr lang="en-US" dirty="0" smtClean="0"/>
              <a:t>Usually police have to have a warrant before obtaining information transmitted or stored electronically, but in suspected cases of terrorism, this is not the case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Incarceration</a:t>
            </a:r>
          </a:p>
          <a:p>
            <a:pPr lvl="1"/>
            <a:r>
              <a:rPr lang="en-US" dirty="0" smtClean="0"/>
              <a:t>No expectation of privacy in prison</a:t>
            </a:r>
          </a:p>
          <a:p>
            <a:pPr lvl="1"/>
            <a:r>
              <a:rPr lang="en-US" dirty="0" smtClean="0"/>
              <a:t>No need for warrant or probable cause</a:t>
            </a:r>
          </a:p>
          <a:p>
            <a:pPr lvl="1"/>
            <a:r>
              <a:rPr lang="en-US" dirty="0" smtClean="0"/>
              <a:t>Implicit consent</a:t>
            </a:r>
          </a:p>
          <a:p>
            <a:pPr lvl="1"/>
            <a:r>
              <a:rPr lang="en-US" dirty="0" smtClean="0"/>
              <a:t>People who have been arrested and are being “held” are subject to searches, but strip searches in most cases are considered unreasonable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DEADLY FORCE AND FLEEING FELON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Prior to 1985, police could use deadly force on suspected offenders who fled and ignored commands to stop</a:t>
            </a:r>
          </a:p>
          <a:p>
            <a:r>
              <a:rPr lang="en-US" i="1" dirty="0" smtClean="0"/>
              <a:t>TN v. Garner </a:t>
            </a:r>
            <a:r>
              <a:rPr lang="en-US" dirty="0" smtClean="0"/>
              <a:t>(1985)</a:t>
            </a:r>
          </a:p>
          <a:p>
            <a:pPr lvl="1"/>
            <a:r>
              <a:rPr lang="en-US" dirty="0" smtClean="0"/>
              <a:t>Facts of case</a:t>
            </a:r>
          </a:p>
          <a:p>
            <a:pPr lvl="1"/>
            <a:r>
              <a:rPr lang="en-US" dirty="0" smtClean="0"/>
              <a:t>Officers not held personally liable; following TN statute</a:t>
            </a:r>
          </a:p>
          <a:p>
            <a:pPr lvl="1"/>
            <a:r>
              <a:rPr lang="en-US" dirty="0" smtClean="0"/>
              <a:t>Killing someone is seizure for purposes of 4</a:t>
            </a:r>
            <a:r>
              <a:rPr lang="en-US" baseline="30000" dirty="0" smtClean="0"/>
              <a:t>th</a:t>
            </a:r>
            <a:r>
              <a:rPr lang="en-US" dirty="0" smtClean="0"/>
              <a:t> A.</a:t>
            </a:r>
          </a:p>
          <a:p>
            <a:pPr lvl="1"/>
            <a:r>
              <a:rPr lang="en-US" dirty="0" smtClean="0"/>
              <a:t>Use of deadly force to stop a fleeing suspect was unconstitutional; a lot of questions unanswered, though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DEADLY FORCE AND FLEEING FELON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Clear and Present Danger</a:t>
            </a:r>
          </a:p>
          <a:p>
            <a:pPr lvl="1"/>
            <a:r>
              <a:rPr lang="en-US" dirty="0" smtClean="0"/>
              <a:t>Present legal position</a:t>
            </a:r>
          </a:p>
          <a:p>
            <a:pPr lvl="1"/>
            <a:r>
              <a:rPr lang="en-US" dirty="0" smtClean="0"/>
              <a:t>When there is clear and present danger to the public posed by escape of the person, then deadly force might be justifiable</a:t>
            </a:r>
          </a:p>
          <a:p>
            <a:pPr lvl="1"/>
            <a:r>
              <a:rPr lang="en-US" dirty="0" smtClean="0"/>
              <a:t>Does not usually apply to high speed vehicular pursuits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INTERROGATIONS AND CONFESSIONS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A’s admissibility of testimony obtained through interrogations and confessions</a:t>
            </a:r>
          </a:p>
          <a:p>
            <a:r>
              <a:rPr lang="en-US" dirty="0" smtClean="0"/>
              <a:t>About ¼ of overturned confessions result of false confessions</a:t>
            </a:r>
          </a:p>
          <a:p>
            <a:r>
              <a:rPr lang="en-US" dirty="0" smtClean="0"/>
              <a:t>Waiver of Rights: confessions knowing and voluntary to be admissible; must be informed of rights (Miranda)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INTERROGATIONS AND CONFESSIONS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Standards for admissible confessions</a:t>
            </a:r>
          </a:p>
          <a:p>
            <a:pPr lvl="1"/>
            <a:r>
              <a:rPr lang="en-US" dirty="0" smtClean="0"/>
              <a:t>Must be given knowingly, not as result of deception</a:t>
            </a:r>
          </a:p>
          <a:p>
            <a:pPr lvl="1"/>
            <a:r>
              <a:rPr lang="en-US" dirty="0" smtClean="0"/>
              <a:t>Suspect must be informed of his/her rights</a:t>
            </a:r>
          </a:p>
          <a:p>
            <a:pPr lvl="1"/>
            <a:r>
              <a:rPr lang="en-US" dirty="0" smtClean="0"/>
              <a:t>Voluntary (around the clock interrogation constitutes involuntary confession)</a:t>
            </a:r>
          </a:p>
          <a:p>
            <a:pPr lvl="1"/>
            <a:r>
              <a:rPr lang="en-US" dirty="0" smtClean="0"/>
              <a:t>Cannot have been obtained through threats</a:t>
            </a:r>
          </a:p>
          <a:p>
            <a:pPr lvl="1"/>
            <a:r>
              <a:rPr lang="en-US" dirty="0" smtClean="0"/>
              <a:t>Cannot have been obtained through use of pain or constructive force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AN ATTORNEY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0872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Protection against self-incrimination (5</a:t>
            </a:r>
            <a:r>
              <a:rPr lang="en-US" baseline="30000" dirty="0" smtClean="0"/>
              <a:t>th</a:t>
            </a:r>
            <a:r>
              <a:rPr lang="en-US" dirty="0" smtClean="0"/>
              <a:t> A.)</a:t>
            </a:r>
          </a:p>
          <a:p>
            <a:r>
              <a:rPr lang="en-US" i="1" dirty="0" smtClean="0"/>
              <a:t>Gideon v. Wainwright</a:t>
            </a:r>
            <a:r>
              <a:rPr lang="en-US" dirty="0" smtClean="0"/>
              <a:t> (1963)</a:t>
            </a:r>
          </a:p>
          <a:p>
            <a:pPr lvl="1"/>
            <a:r>
              <a:rPr lang="en-US" dirty="0" smtClean="0"/>
              <a:t>Facts of case</a:t>
            </a:r>
          </a:p>
          <a:p>
            <a:pPr lvl="1"/>
            <a:r>
              <a:rPr lang="en-US" dirty="0" smtClean="0"/>
              <a:t>Right to an attorney for individuals accused of crimes (court)</a:t>
            </a:r>
          </a:p>
          <a:p>
            <a:pPr lvl="1"/>
            <a:r>
              <a:rPr lang="en-US" dirty="0" smtClean="0"/>
              <a:t>Established practice of indigent defense</a:t>
            </a:r>
          </a:p>
          <a:p>
            <a:pPr lvl="1"/>
            <a:r>
              <a:rPr lang="en-US" dirty="0" smtClean="0"/>
              <a:t>Extended to anyone facing potential sentence of prison, not just felony</a:t>
            </a:r>
          </a:p>
          <a:p>
            <a:r>
              <a:rPr lang="en-US" dirty="0" smtClean="0"/>
              <a:t>Extended to juveniles accused of a crime (1967)</a:t>
            </a:r>
          </a:p>
          <a:p>
            <a:r>
              <a:rPr lang="en-US" dirty="0" smtClean="0"/>
              <a:t>Extended to include right to attorney during police interrogation (1964)</a:t>
            </a:r>
          </a:p>
          <a:p>
            <a:r>
              <a:rPr lang="en-US" dirty="0" smtClean="0"/>
              <a:t>Once person requests attorney, police must cease questioning (1986)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Procedural Law – how things should be done at each stage of the CJS (so affects police)</a:t>
            </a:r>
          </a:p>
          <a:p>
            <a:r>
              <a:rPr lang="en-US" dirty="0" smtClean="0"/>
              <a:t>Developed in legislature; interpreted by judiciary</a:t>
            </a:r>
          </a:p>
          <a:p>
            <a:r>
              <a:rPr lang="en-US" dirty="0" smtClean="0"/>
              <a:t>Variety of police responsibilities </a:t>
            </a:r>
          </a:p>
          <a:p>
            <a:r>
              <a:rPr lang="en-US" dirty="0" smtClean="0"/>
              <a:t>Implications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Police not expressly prohibited from lying to or manipulating suspects into confession, only under certain circumstances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949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1966; summarized all rights of suspects</a:t>
            </a:r>
          </a:p>
          <a:p>
            <a:r>
              <a:rPr lang="en-US" dirty="0" smtClean="0"/>
              <a:t>At first, requirement of word-for-word; all suspects, but later became more lax</a:t>
            </a:r>
          </a:p>
          <a:p>
            <a:r>
              <a:rPr lang="en-US" dirty="0" smtClean="0"/>
              <a:t>Rights</a:t>
            </a:r>
          </a:p>
          <a:p>
            <a:pPr lvl="1"/>
            <a:r>
              <a:rPr lang="en-US" dirty="0" smtClean="0"/>
              <a:t>Remain silent</a:t>
            </a:r>
          </a:p>
          <a:p>
            <a:pPr lvl="1"/>
            <a:r>
              <a:rPr lang="en-US" dirty="0" smtClean="0"/>
              <a:t>Anything you say can be used against you in court</a:t>
            </a:r>
          </a:p>
          <a:p>
            <a:pPr lvl="1"/>
            <a:r>
              <a:rPr lang="en-US" dirty="0" smtClean="0"/>
              <a:t>Right to talk to a lawyer and have one present while you are being questioned; </a:t>
            </a:r>
          </a:p>
          <a:p>
            <a:pPr lvl="1"/>
            <a:r>
              <a:rPr lang="en-US" dirty="0" smtClean="0"/>
              <a:t>If you cannot afford a lawyer, one will be appointed to represent you at no cost before questioning</a:t>
            </a:r>
          </a:p>
          <a:p>
            <a:pPr lvl="1"/>
            <a:r>
              <a:rPr lang="en-US" dirty="0" smtClean="0"/>
              <a:t>If you start answering questions without an attorney, you have the right to stop answering questions at any time. </a:t>
            </a:r>
          </a:p>
          <a:p>
            <a:pPr lvl="1"/>
            <a:r>
              <a:rPr lang="en-US" dirty="0" smtClean="0"/>
              <a:t>Do you understand these rights? Do you wish to answer questions? Do you wish to answer questions without an attorney present?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385048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Exceptions:</a:t>
            </a:r>
          </a:p>
          <a:p>
            <a:pPr lvl="1"/>
            <a:r>
              <a:rPr lang="en-US" dirty="0" smtClean="0"/>
              <a:t>confessions given freely before opportunity to advise suspect of rights are admissible</a:t>
            </a:r>
          </a:p>
          <a:p>
            <a:pPr lvl="1"/>
            <a:r>
              <a:rPr lang="en-US" dirty="0" smtClean="0"/>
              <a:t>Confessions given to third parties are admissible (information not obtained during interrogation)</a:t>
            </a:r>
          </a:p>
          <a:p>
            <a:r>
              <a:rPr lang="en-US" dirty="0" smtClean="0"/>
              <a:t>Line-ups</a:t>
            </a:r>
          </a:p>
          <a:p>
            <a:pPr lvl="1"/>
            <a:r>
              <a:rPr lang="en-US" dirty="0" smtClean="0"/>
              <a:t>Suspects can be required to participate, give handwriting and voice samples</a:t>
            </a:r>
          </a:p>
          <a:p>
            <a:pPr lvl="1"/>
            <a:r>
              <a:rPr lang="en-US" dirty="0" smtClean="0"/>
              <a:t>Right to have attorney present</a:t>
            </a:r>
          </a:p>
          <a:p>
            <a:pPr lvl="1"/>
            <a:r>
              <a:rPr lang="en-US" dirty="0" smtClean="0"/>
              <a:t>Must contain suspects who are similar and match description given by witness </a:t>
            </a:r>
          </a:p>
          <a:p>
            <a:pPr lvl="1"/>
            <a:r>
              <a:rPr lang="en-US" dirty="0" smtClean="0"/>
              <a:t>Must contain real suspects and not police masquerading as suspects </a:t>
            </a:r>
          </a:p>
          <a:p>
            <a:pPr lvl="1"/>
            <a:r>
              <a:rPr lang="en-US" dirty="0" smtClean="0"/>
              <a:t>Must contain persons known to the police not capable of being the offender (check on witness credibility)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Police obtain arrest warrant from the court – must present probable cause evidence that crime has been committed by person identified in the warrant. </a:t>
            </a:r>
          </a:p>
          <a:p>
            <a:r>
              <a:rPr lang="en-US" dirty="0" smtClean="0"/>
              <a:t>Warrants also can be obtained from Grand Jury issuing a “true bill”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Conditions under which police can initiate arrest</a:t>
            </a:r>
          </a:p>
          <a:p>
            <a:pPr lvl="1"/>
            <a:r>
              <a:rPr lang="en-US" dirty="0" smtClean="0"/>
              <a:t>Court-issued warrant</a:t>
            </a:r>
          </a:p>
          <a:p>
            <a:pPr lvl="1"/>
            <a:r>
              <a:rPr lang="en-US" dirty="0" smtClean="0"/>
              <a:t>If s/he observes a law violation</a:t>
            </a:r>
          </a:p>
          <a:p>
            <a:pPr lvl="1"/>
            <a:r>
              <a:rPr lang="en-US" dirty="0" smtClean="0"/>
              <a:t>Exigent circumstances</a:t>
            </a:r>
          </a:p>
          <a:p>
            <a:pPr lvl="1"/>
            <a:r>
              <a:rPr lang="en-US" dirty="0" smtClean="0"/>
              <a:t>When they have probable cause that individual has committed a crime (may be limited to felony; depends on state)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Evidence: Exclusionary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i="1" dirty="0" smtClean="0"/>
              <a:t>Weeks</a:t>
            </a:r>
            <a:r>
              <a:rPr lang="en-US" dirty="0" smtClean="0"/>
              <a:t> (1914) – case that established the Rule</a:t>
            </a:r>
          </a:p>
          <a:p>
            <a:pPr lvl="1"/>
            <a:r>
              <a:rPr lang="en-US" dirty="0" smtClean="0"/>
              <a:t>Warrantless seizure from private residence violates 4</a:t>
            </a:r>
            <a:r>
              <a:rPr lang="en-US" baseline="30000" dirty="0" smtClean="0"/>
              <a:t>th</a:t>
            </a:r>
            <a:r>
              <a:rPr lang="en-US" dirty="0" smtClean="0"/>
              <a:t> A (protection against illegal searches and seizures)</a:t>
            </a:r>
          </a:p>
          <a:p>
            <a:pPr lvl="1"/>
            <a:r>
              <a:rPr lang="en-US" dirty="0" smtClean="0"/>
              <a:t>Set forth Exclusionary Rule, which prohibits admission of illegally obtained evidence in federal courts</a:t>
            </a:r>
          </a:p>
          <a:p>
            <a:pPr lvl="1"/>
            <a:r>
              <a:rPr lang="en-US" dirty="0" smtClean="0"/>
              <a:t>Unanimous</a:t>
            </a:r>
          </a:p>
          <a:p>
            <a:pPr lvl="1"/>
            <a:r>
              <a:rPr lang="en-US" dirty="0" smtClean="0"/>
              <a:t>Common Law – no connection between means of collecting evidence and its admissibility</a:t>
            </a:r>
          </a:p>
          <a:p>
            <a:pPr lvl="1"/>
            <a:r>
              <a:rPr lang="en-US" dirty="0" smtClean="0"/>
              <a:t>Limited to federal court (until 1961)</a:t>
            </a:r>
          </a:p>
          <a:p>
            <a:r>
              <a:rPr lang="en-US" dirty="0" smtClean="0"/>
              <a:t>Exceptions: grand jury proceedings, parole revocation hearings, or in civil cases; non-criminal proceedings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Evidence: Exclusionary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“Illegally” obtained from private party (Rule applies to government officials)</a:t>
            </a:r>
          </a:p>
          <a:p>
            <a:pPr lvl="1"/>
            <a:r>
              <a:rPr lang="en-US" dirty="0" smtClean="0"/>
              <a:t>Violation must be against person making the claim</a:t>
            </a:r>
          </a:p>
          <a:p>
            <a:pPr lvl="1"/>
            <a:r>
              <a:rPr lang="en-US" dirty="0" smtClean="0"/>
              <a:t>Inevitable discovery</a:t>
            </a:r>
          </a:p>
          <a:p>
            <a:pPr lvl="1"/>
            <a:r>
              <a:rPr lang="en-US" dirty="0" smtClean="0"/>
              <a:t>When public safety outweighs deterrence benefits of Rule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RULES OF EVIDENCE: FRUIT OF THE POISONOUS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r>
              <a:rPr lang="en-US" dirty="0" smtClean="0"/>
              <a:t>Extension of Exclusionary Rule</a:t>
            </a:r>
          </a:p>
          <a:p>
            <a:r>
              <a:rPr lang="en-US" dirty="0" smtClean="0"/>
              <a:t>Origin was </a:t>
            </a:r>
            <a:r>
              <a:rPr lang="en-US" i="1" dirty="0" smtClean="0"/>
              <a:t>Silverthorne Lumber Co. v. US </a:t>
            </a:r>
            <a:r>
              <a:rPr lang="en-US" dirty="0" smtClean="0"/>
              <a:t> (1920)</a:t>
            </a:r>
          </a:p>
          <a:p>
            <a:pPr lvl="1"/>
            <a:r>
              <a:rPr lang="en-US" dirty="0" smtClean="0"/>
              <a:t>Federal agents illegally seized tax books from Silverthorne and created copies of the records (copies used in court)</a:t>
            </a:r>
          </a:p>
          <a:p>
            <a:pPr lvl="1"/>
            <a:r>
              <a:rPr lang="en-US" dirty="0" smtClean="0"/>
              <a:t>Whether derivatives of illegal evidence are permissible in court</a:t>
            </a:r>
          </a:p>
          <a:p>
            <a:pPr lvl="1"/>
            <a:r>
              <a:rPr lang="en-US" dirty="0" smtClean="0"/>
              <a:t>To permit derivatives would encourage police to circumvent 4</a:t>
            </a:r>
            <a:r>
              <a:rPr lang="en-US" baseline="30000" dirty="0" smtClean="0"/>
              <a:t>th</a:t>
            </a:r>
            <a:r>
              <a:rPr lang="en-US" dirty="0" smtClean="0"/>
              <a:t> A., so the illegal evidence was held tainted and inadmissible</a:t>
            </a:r>
          </a:p>
          <a:p>
            <a:r>
              <a:rPr lang="en-US" dirty="0" smtClean="0"/>
              <a:t>If the source of the evidence (the "tree") is tainted, then anything gained from it ("fruit") is, too.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RULES OF EVIDENCE: FRUIT OF THE POISONOUS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 exceptions</a:t>
            </a:r>
          </a:p>
          <a:p>
            <a:pPr lvl="1"/>
            <a:r>
              <a:rPr lang="en-US" dirty="0" smtClean="0"/>
              <a:t>Independent Source Doctrine (found independently from illegal means)</a:t>
            </a:r>
          </a:p>
          <a:p>
            <a:pPr lvl="1"/>
            <a:r>
              <a:rPr lang="en-US" dirty="0" smtClean="0"/>
              <a:t>Inevitable Discovery Doctrine (found, anyway)</a:t>
            </a:r>
          </a:p>
          <a:p>
            <a:pPr lvl="1"/>
            <a:r>
              <a:rPr lang="en-US" dirty="0" smtClean="0"/>
              <a:t>Attenuated Connection Principle (fruit too far removed from tree, so to speak)</a:t>
            </a:r>
          </a:p>
          <a:p>
            <a:pPr lvl="1"/>
            <a:r>
              <a:rPr lang="en-US" dirty="0" smtClean="0"/>
              <a:t>Good Faith (believed warrant was good)</a:t>
            </a:r>
          </a:p>
          <a:p>
            <a:r>
              <a:rPr lang="en-US" dirty="0" smtClean="0"/>
              <a:t>Application – at first only to federal courts, but some states already had prohibition in place</a:t>
            </a:r>
          </a:p>
          <a:p>
            <a:r>
              <a:rPr lang="en-US" dirty="0" smtClean="0"/>
              <a:t>Other states followed suit after </a:t>
            </a:r>
            <a:r>
              <a:rPr lang="en-US" i="1" dirty="0" smtClean="0"/>
              <a:t>Weeks</a:t>
            </a:r>
            <a:r>
              <a:rPr lang="en-US" dirty="0" smtClean="0"/>
              <a:t> (17 adopted it)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 OF EVIDENCE: FRUIT OF THE POISONOUS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Wolf v. CO</a:t>
            </a:r>
            <a:r>
              <a:rPr lang="en-US" dirty="0" smtClean="0"/>
              <a:t> (1949)</a:t>
            </a:r>
          </a:p>
          <a:p>
            <a:pPr lvl="1"/>
            <a:r>
              <a:rPr lang="en-US" dirty="0" smtClean="0"/>
              <a:t>SC: 6-3 that 4</a:t>
            </a:r>
            <a:r>
              <a:rPr lang="en-US" baseline="30000" dirty="0" smtClean="0"/>
              <a:t>th</a:t>
            </a:r>
            <a:r>
              <a:rPr lang="en-US" dirty="0" smtClean="0"/>
              <a:t> A. applicable to States through Due Process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A., however, Exclusionary Rule was not</a:t>
            </a:r>
          </a:p>
          <a:p>
            <a:pPr lvl="1"/>
            <a:r>
              <a:rPr lang="en-US" dirty="0" smtClean="0"/>
              <a:t>Specified no </a:t>
            </a:r>
            <a:r>
              <a:rPr lang="en-US" dirty="0" err="1" smtClean="0"/>
              <a:t>redressive</a:t>
            </a:r>
            <a:r>
              <a:rPr lang="en-US" dirty="0" smtClean="0"/>
              <a:t> measures for those whose rights were violated, only said there were ways other than excluding evidence to discipline police for illegal searches and seizures</a:t>
            </a:r>
          </a:p>
          <a:p>
            <a:r>
              <a:rPr lang="en-US" i="1" dirty="0" err="1" smtClean="0"/>
              <a:t>Mapp</a:t>
            </a:r>
            <a:r>
              <a:rPr lang="en-US" i="1" dirty="0" smtClean="0"/>
              <a:t> v. OH </a:t>
            </a:r>
            <a:r>
              <a:rPr lang="en-US" dirty="0" smtClean="0"/>
              <a:t>(1961)</a:t>
            </a:r>
          </a:p>
          <a:p>
            <a:pPr lvl="1"/>
            <a:r>
              <a:rPr lang="en-US" dirty="0" smtClean="0"/>
              <a:t>Facts of case</a:t>
            </a:r>
          </a:p>
          <a:p>
            <a:pPr lvl="1"/>
            <a:r>
              <a:rPr lang="en-US" dirty="0" smtClean="0"/>
              <a:t>6–3: SC stated that Exclusionary Rule applies to states, so state cannot use evidence gained by illegal means to convict</a:t>
            </a:r>
          </a:p>
          <a:p>
            <a:pPr lvl="1"/>
            <a:r>
              <a:rPr lang="en-US" dirty="0" smtClean="0"/>
              <a:t>Overturned </a:t>
            </a:r>
            <a:r>
              <a:rPr lang="en-US" i="1" dirty="0" smtClean="0"/>
              <a:t>Wolf;</a:t>
            </a:r>
            <a:r>
              <a:rPr lang="en-US" dirty="0" smtClean="0"/>
              <a:t>  USSC said that Rule is enforceable by same sanctions as federal applications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A. and Right to Privacy</a:t>
            </a:r>
          </a:p>
          <a:p>
            <a:pPr lvl="1"/>
            <a:r>
              <a:rPr lang="en-US" dirty="0" err="1" smtClean="0"/>
              <a:t>Rt</a:t>
            </a:r>
            <a:r>
              <a:rPr lang="en-US" dirty="0" smtClean="0"/>
              <a:t> to privacy (one’s person, house, papers, effects) inferred, not guaranteed; not clearly defined</a:t>
            </a:r>
          </a:p>
          <a:p>
            <a:pPr lvl="1"/>
            <a:r>
              <a:rPr lang="en-US" dirty="0" smtClean="0"/>
              <a:t>One “test” is balance between public safety and individual </a:t>
            </a:r>
            <a:r>
              <a:rPr lang="en-US" dirty="0" err="1" smtClean="0"/>
              <a:t>rts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Technology considerations and the right to privacy (e.g., not knowing about EDRs in cars)</a:t>
            </a:r>
          </a:p>
          <a:p>
            <a:r>
              <a:rPr lang="en-US" dirty="0" smtClean="0"/>
              <a:t>Search incident to lawful arrest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A. requires search warrant to obtain evidence; must be based on probable cause</a:t>
            </a:r>
          </a:p>
          <a:p>
            <a:pPr lvl="1"/>
            <a:r>
              <a:rPr lang="en-US" dirty="0" smtClean="0"/>
              <a:t>Search incident to lawful arrest occurs when police make lawful arrest (no search warrant required to make a search of the person arrested and the area immediately surrounding that person; as of 2004, expanded to include car arrestee was in).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Plain View Searches</a:t>
            </a:r>
          </a:p>
          <a:p>
            <a:pPr lvl="1"/>
            <a:r>
              <a:rPr lang="en-US" dirty="0" smtClean="0"/>
              <a:t>Assuming police have legal right to be where they are, evidence in plain view does not require a search warrant. </a:t>
            </a:r>
          </a:p>
          <a:p>
            <a:pPr lvl="1"/>
            <a:r>
              <a:rPr lang="en-US" dirty="0" smtClean="0"/>
              <a:t>Officers cannot move objects to make evidence come into plain view</a:t>
            </a:r>
          </a:p>
          <a:p>
            <a:r>
              <a:rPr lang="en-US" dirty="0" smtClean="0"/>
              <a:t>Consent</a:t>
            </a:r>
          </a:p>
          <a:p>
            <a:pPr lvl="1"/>
            <a:r>
              <a:rPr lang="en-US" dirty="0" smtClean="0"/>
              <a:t>If person gives permission for search, any evidence discovered without a warrant is admissible</a:t>
            </a:r>
          </a:p>
          <a:p>
            <a:pPr lvl="1"/>
            <a:r>
              <a:rPr lang="en-US" dirty="0" smtClean="0"/>
              <a:t>Person giving permission must have authority to do so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1628</Words>
  <Application>Microsoft Office PowerPoint</Application>
  <PresentationFormat>On-screen Show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Civic</vt:lpstr>
      <vt:lpstr>POLICE AND THE LAW</vt:lpstr>
      <vt:lpstr>INTRODUCTORY MATERIAL</vt:lpstr>
      <vt:lpstr>Rules of Evidence: Exclusionary Rule</vt:lpstr>
      <vt:lpstr>Rules of Evidence: Exclusionary Rule</vt:lpstr>
      <vt:lpstr>RULES OF EVIDENCE: FRUIT OF THE POISONOUS TREE</vt:lpstr>
      <vt:lpstr>RULES OF EVIDENCE: FRUIT OF THE POISONOUS TREE</vt:lpstr>
      <vt:lpstr>RULES OF EVIDENCE: FRUIT OF THE POISONOUS TREE</vt:lpstr>
      <vt:lpstr>SEARCH AND SEIZURE</vt:lpstr>
      <vt:lpstr>SEARCH AND SEIZURE</vt:lpstr>
      <vt:lpstr>SEARCH AND SEIZURE</vt:lpstr>
      <vt:lpstr>SEARCH AND SEIZURE</vt:lpstr>
      <vt:lpstr>EXCEPTIONS TO WARRANT REQUIREMENT</vt:lpstr>
      <vt:lpstr>PRIVACY ISSUES</vt:lpstr>
      <vt:lpstr>PRIVACY ISSUES</vt:lpstr>
      <vt:lpstr>DEADLY FORCE AND FLEEING FELON</vt:lpstr>
      <vt:lpstr>DEADLY FORCE AND FLEEING FELON</vt:lpstr>
      <vt:lpstr>INTERROGATIONS AND CONFESSIONS</vt:lpstr>
      <vt:lpstr>INTERROGATIONS AND CONFESSIONS</vt:lpstr>
      <vt:lpstr>RIGHT TO AN ATTORNEY</vt:lpstr>
      <vt:lpstr>DECEPTION</vt:lpstr>
      <vt:lpstr>MIRANDA RIGHTS</vt:lpstr>
      <vt:lpstr>MIRANDA RIGHTS</vt:lpstr>
      <vt:lpstr>ARREST</vt:lpstr>
      <vt:lpstr>ARREST</vt:lpstr>
    </vt:vector>
  </TitlesOfParts>
  <Company>The Sports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AND THE LAW</dc:title>
  <dc:creator>Sheila M. Huss</dc:creator>
  <cp:lastModifiedBy>Sheila</cp:lastModifiedBy>
  <cp:revision>25</cp:revision>
  <dcterms:created xsi:type="dcterms:W3CDTF">2011-09-14T20:02:27Z</dcterms:created>
  <dcterms:modified xsi:type="dcterms:W3CDTF">2013-09-09T03:12:00Z</dcterms:modified>
</cp:coreProperties>
</file>