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DD-6AFF-4704-88BA-0A89EF3331B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84CF-29A3-4945-BC34-FD1884230E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DD-6AFF-4704-88BA-0A89EF3331B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84CF-29A3-4945-BC34-FD1884230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DD-6AFF-4704-88BA-0A89EF3331B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84CF-29A3-4945-BC34-FD1884230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DD-6AFF-4704-88BA-0A89EF3331B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84CF-29A3-4945-BC34-FD1884230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DD-6AFF-4704-88BA-0A89EF3331B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84CF-29A3-4945-BC34-FD1884230E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DD-6AFF-4704-88BA-0A89EF3331B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84CF-29A3-4945-BC34-FD1884230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DD-6AFF-4704-88BA-0A89EF3331B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84CF-29A3-4945-BC34-FD1884230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DD-6AFF-4704-88BA-0A89EF3331B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84CF-29A3-4945-BC34-FD1884230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DD-6AFF-4704-88BA-0A89EF3331B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84CF-29A3-4945-BC34-FD1884230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DD-6AFF-4704-88BA-0A89EF3331B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884CF-29A3-4945-BC34-FD1884230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DD-6AFF-4704-88BA-0A89EF3331B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1884CF-29A3-4945-BC34-FD1884230EA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E074DD-6AFF-4704-88BA-0A89EF3331B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1884CF-29A3-4945-BC34-FD1884230EA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vmpd.com/bureaus/peap.html" TargetMode="External"/><Relationship Id="rId13" Type="http://schemas.openxmlformats.org/officeDocument/2006/relationships/hyperlink" Target="http://www.lvmpd.com/bureaus/k-9.html" TargetMode="External"/><Relationship Id="rId18" Type="http://schemas.openxmlformats.org/officeDocument/2006/relationships/hyperlink" Target="http://www.lvmpd.com/bureaus/search_rescue.html" TargetMode="External"/><Relationship Id="rId3" Type="http://schemas.openxmlformats.org/officeDocument/2006/relationships/hyperlink" Target="http://www.lvmpd.com/bureaus/airport.html" TargetMode="External"/><Relationship Id="rId21" Type="http://schemas.openxmlformats.org/officeDocument/2006/relationships/hyperlink" Target="http://www.lvmpd.com/bureaus/transportation_safety.html" TargetMode="External"/><Relationship Id="rId7" Type="http://schemas.openxmlformats.org/officeDocument/2006/relationships/hyperlink" Target="http://www.lvmpd.com/bureaus/cayf.html" TargetMode="External"/><Relationship Id="rId12" Type="http://schemas.openxmlformats.org/officeDocument/2006/relationships/hyperlink" Target="http://www.lvmpd.com/bureaus/homicide.html" TargetMode="External"/><Relationship Id="rId17" Type="http://schemas.openxmlformats.org/officeDocument/2006/relationships/hyperlink" Target="http://www.lvmpd.com/bureaus/robbery.html" TargetMode="External"/><Relationship Id="rId2" Type="http://schemas.openxmlformats.org/officeDocument/2006/relationships/hyperlink" Target="http://www.lvmpd.com/bureaus/air_support.html" TargetMode="External"/><Relationship Id="rId16" Type="http://schemas.openxmlformats.org/officeDocument/2006/relationships/hyperlink" Target="http://www.lvmpd.com/bureaus/resident.html" TargetMode="External"/><Relationship Id="rId20" Type="http://schemas.openxmlformats.org/officeDocument/2006/relationships/hyperlink" Target="http://www.lvmpd.com/bureaus/tourist_safe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vmpd.com/bureaus/crime_stoppers.html" TargetMode="External"/><Relationship Id="rId11" Type="http://schemas.openxmlformats.org/officeDocument/2006/relationships/hyperlink" Target="http://www.lvmpd.com/bureaus/gang_crimes.html" TargetMode="External"/><Relationship Id="rId5" Type="http://schemas.openxmlformats.org/officeDocument/2006/relationships/hyperlink" Target="http://www.lvmpd.com/bureaus/communications.html" TargetMode="External"/><Relationship Id="rId15" Type="http://schemas.openxmlformats.org/officeDocument/2006/relationships/hyperlink" Target="http://www.lvmpd.com/bureaus/records.html" TargetMode="External"/><Relationship Id="rId23" Type="http://schemas.openxmlformats.org/officeDocument/2006/relationships/hyperlink" Target="http://www.lvmpd.com/bureaus/violent_crimes.html" TargetMode="External"/><Relationship Id="rId10" Type="http://schemas.openxmlformats.org/officeDocument/2006/relationships/hyperlink" Target="http://www.lvmpd.com/bureaus/firearms.html" TargetMode="External"/><Relationship Id="rId19" Type="http://schemas.openxmlformats.org/officeDocument/2006/relationships/hyperlink" Target="http://www.lvmpd.com/bureaus/special_events.html" TargetMode="External"/><Relationship Id="rId4" Type="http://schemas.openxmlformats.org/officeDocument/2006/relationships/hyperlink" Target="http://www.lvmpd.com/bureaus/area_commands.html" TargetMode="External"/><Relationship Id="rId9" Type="http://schemas.openxmlformats.org/officeDocument/2006/relationships/hyperlink" Target="http://www.lvmpd.com/bureaus/financial_property_crimes.html" TargetMode="External"/><Relationship Id="rId14" Type="http://schemas.openxmlformats.org/officeDocument/2006/relationships/hyperlink" Target="http://www.lvmpd.com/bureaus/mounted_police.html" TargetMode="External"/><Relationship Id="rId22" Type="http://schemas.openxmlformats.org/officeDocument/2006/relationships/hyperlink" Target="http://www.lvmpd.com/bureaus/vice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THE BASICS: HISTORY, ROLE, FUNCTION, AND STRUCTURE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STATE POLICE: CRIMINAL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Powers of arrest, search and seizure, carry firearms</a:t>
            </a:r>
          </a:p>
          <a:p>
            <a:r>
              <a:rPr lang="en-US" dirty="0" smtClean="0"/>
              <a:t>Criminal investigations deals with statewide crimes, including drugs and narcotics, crimes occurring in more than one jurisdiction, may provide services to areas without police services (unincorporated areas)</a:t>
            </a:r>
          </a:p>
          <a:p>
            <a:r>
              <a:rPr lang="en-US" dirty="0" smtClean="0"/>
              <a:t>Jurisdiction if municipal/county police are biased</a:t>
            </a:r>
          </a:p>
          <a:p>
            <a:r>
              <a:rPr lang="en-US" dirty="0" smtClean="0"/>
              <a:t>CO: Focus on automobile theft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LOCAL POLICING: SHERIFF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Oldest policing unit in US </a:t>
            </a:r>
          </a:p>
          <a:p>
            <a:r>
              <a:rPr lang="en-US" dirty="0" smtClean="0"/>
              <a:t>Elected by popular vote (county residents)</a:t>
            </a:r>
          </a:p>
          <a:p>
            <a:r>
              <a:rPr lang="en-US" dirty="0" smtClean="0"/>
              <a:t>Typically 4-year terms</a:t>
            </a:r>
          </a:p>
          <a:p>
            <a:r>
              <a:rPr lang="en-US" dirty="0" smtClean="0"/>
              <a:t>Minimal qualifications (have gotten higher)</a:t>
            </a:r>
          </a:p>
          <a:p>
            <a:r>
              <a:rPr lang="en-US" dirty="0" smtClean="0"/>
              <a:t>County jurisdiction</a:t>
            </a:r>
          </a:p>
          <a:p>
            <a:r>
              <a:rPr lang="en-US" dirty="0" smtClean="0"/>
              <a:t>Chief law enforcement officer</a:t>
            </a:r>
          </a:p>
          <a:p>
            <a:r>
              <a:rPr lang="en-US" dirty="0" smtClean="0"/>
              <a:t>Responsibilities: law enforcement duties, officers of court, operate county jail, some have extensive investigative jobs</a:t>
            </a:r>
          </a:p>
          <a:p>
            <a:r>
              <a:rPr lang="en-US" dirty="0" smtClean="0"/>
              <a:t>May conflict with city police (jurisdiction, responsibility)</a:t>
            </a:r>
          </a:p>
          <a:p>
            <a:r>
              <a:rPr lang="en-US" dirty="0" smtClean="0"/>
              <a:t>Rise of municipal policing in second half of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LOCAL POLICING: CITY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Municipal police departments outnumber all other types of police combined</a:t>
            </a:r>
          </a:p>
          <a:p>
            <a:r>
              <a:rPr lang="en-US" dirty="0" smtClean="0"/>
              <a:t>Incorporated towns/cities have power to establish police departments and laws</a:t>
            </a:r>
          </a:p>
          <a:p>
            <a:r>
              <a:rPr lang="en-US" dirty="0" smtClean="0"/>
              <a:t>Over 12,000 municipal departments</a:t>
            </a:r>
          </a:p>
          <a:p>
            <a:r>
              <a:rPr lang="en-US" dirty="0" smtClean="0"/>
              <a:t>90% have fewer than 50 officers (depends on size of area)</a:t>
            </a:r>
          </a:p>
          <a:p>
            <a:r>
              <a:rPr lang="en-US" dirty="0" smtClean="0"/>
              <a:t>Powers only in municipal jurisdiction</a:t>
            </a:r>
          </a:p>
          <a:p>
            <a:r>
              <a:rPr lang="en-US" dirty="0" smtClean="0"/>
              <a:t>Responsibilities: traffic enforcement, accident investigation, patrol and first response, animal control, SAR, EMS, order maintenance, etc.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POLICING: METRO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7400" dirty="0" smtClean="0"/>
              <a:t>Large metropolitan areas (e.g., Dade County, FL; Las Vegas)</a:t>
            </a:r>
          </a:p>
          <a:p>
            <a:r>
              <a:rPr lang="en-US" sz="7400" dirty="0" smtClean="0"/>
              <a:t>Police expand jurisdiction of officers through intercity agreements</a:t>
            </a:r>
          </a:p>
          <a:p>
            <a:r>
              <a:rPr lang="en-US" sz="7400" dirty="0" smtClean="0"/>
              <a:t>Example of bureaus (Las Vegas): </a:t>
            </a:r>
          </a:p>
          <a:p>
            <a:pPr lvl="1"/>
            <a:r>
              <a:rPr lang="en-US" sz="5600" dirty="0" smtClean="0">
                <a:hlinkClick r:id="rId2" action="ppaction://hlinkfile"/>
              </a:rPr>
              <a:t>AIR SUPPORT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3" action="ppaction://hlinkfile"/>
              </a:rPr>
              <a:t>AIRPORT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4" action="ppaction://hlinkfile"/>
              </a:rPr>
              <a:t>AREA COMMANDS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5" action="ppaction://hlinkfile"/>
              </a:rPr>
              <a:t>COMMUNICATIONS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6" action="ppaction://hlinkfile"/>
              </a:rPr>
              <a:t>CRIME STOPPERS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7" action="ppaction://hlinkfile"/>
              </a:rPr>
              <a:t>CRIMES AGAINST YOUTH &amp; FAMILY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8" action="ppaction://hlinkfile"/>
              </a:rPr>
              <a:t>EMPLOYEE ASSISTANCE PROGRAM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9" action="ppaction://hlinkfile"/>
              </a:rPr>
              <a:t>FINANCIAL/PROPERTY CRIMES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10" action="ppaction://hlinkfile"/>
              </a:rPr>
              <a:t>FIREARMS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11" action="ppaction://hlinkfile"/>
              </a:rPr>
              <a:t>GANG CRIMES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12" action="ppaction://hlinkfile"/>
              </a:rPr>
              <a:t>HOMICIDE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13" action="ppaction://hlinkfile"/>
              </a:rPr>
              <a:t>K-9 UNIT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14" action="ppaction://hlinkfile"/>
              </a:rPr>
              <a:t>MOUNTED POLICE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15" action="ppaction://hlinkfile"/>
              </a:rPr>
              <a:t>RECORDS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16" action="ppaction://hlinkfile"/>
              </a:rPr>
              <a:t>RESIDENT OFFICERS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17" action="ppaction://hlinkfile"/>
              </a:rPr>
              <a:t>ROBBERY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18" action="ppaction://hlinkfile"/>
              </a:rPr>
              <a:t>SEARCH &amp; RESCUE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19" action="ppaction://hlinkfile"/>
              </a:rPr>
              <a:t>SPECIAL EVENTS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20" action="ppaction://hlinkfile"/>
              </a:rPr>
              <a:t>TOURIST SAFETY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21" action="ppaction://hlinkfile"/>
              </a:rPr>
              <a:t>TRAFFIC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22" action="ppaction://hlinkfile"/>
              </a:rPr>
              <a:t>VICE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>
                <a:hlinkClick r:id="rId23" action="ppaction://hlinkfile"/>
              </a:rPr>
              <a:t>VIOLENT CRIMES</a:t>
            </a:r>
            <a:r>
              <a:rPr lang="en-US" sz="5600" dirty="0" smtClean="0"/>
              <a:t/>
            </a:r>
            <a:br>
              <a:rPr lang="en-US" sz="5600" dirty="0" smtClean="0"/>
            </a:br>
            <a:endParaRPr lang="en-US" sz="5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LOCAL POLICING: SPECIAL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 airport, park, transit, public school, university, public housing, service provision </a:t>
            </a:r>
          </a:p>
          <a:p>
            <a:r>
              <a:rPr lang="en-US" dirty="0" smtClean="0"/>
              <a:t>Work in very specific areas</a:t>
            </a:r>
          </a:p>
          <a:p>
            <a:r>
              <a:rPr lang="en-US" dirty="0" smtClean="0"/>
              <a:t>Typically have same powers as officers in jurisdictions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LOCAL POLICING: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Chief administrative officer is Chief of Police</a:t>
            </a:r>
          </a:p>
          <a:p>
            <a:pPr lvl="1"/>
            <a:r>
              <a:rPr lang="en-US" dirty="0" smtClean="0"/>
              <a:t>Appointed</a:t>
            </a:r>
          </a:p>
          <a:p>
            <a:pPr lvl="1"/>
            <a:r>
              <a:rPr lang="en-US" dirty="0" smtClean="0"/>
              <a:t>No guarantee of term</a:t>
            </a:r>
          </a:p>
          <a:p>
            <a:pPr lvl="1"/>
            <a:r>
              <a:rPr lang="en-US" dirty="0" smtClean="0"/>
              <a:t>Deputy Chief is assistant</a:t>
            </a:r>
          </a:p>
          <a:p>
            <a:pPr lvl="1"/>
            <a:r>
              <a:rPr lang="en-US" dirty="0" smtClean="0"/>
              <a:t>See p. 65 for diagram of administrative structure and functions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COMMUNITY-ORIENTED POLICING (COP)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components</a:t>
            </a:r>
          </a:p>
          <a:p>
            <a:pPr lvl="1"/>
            <a:r>
              <a:rPr lang="en-US" dirty="0" smtClean="0"/>
              <a:t>Community partnership</a:t>
            </a:r>
          </a:p>
          <a:p>
            <a:pPr lvl="1"/>
            <a:r>
              <a:rPr lang="en-US" dirty="0" smtClean="0"/>
              <a:t>Problem-solving (POP)</a:t>
            </a:r>
          </a:p>
          <a:p>
            <a:r>
              <a:rPr lang="en-US" dirty="0" smtClean="0"/>
              <a:t>Necessary (arguably) for several reasons</a:t>
            </a:r>
          </a:p>
          <a:p>
            <a:pPr lvl="1"/>
            <a:r>
              <a:rPr lang="en-US" dirty="0" smtClean="0"/>
              <a:t>Level and nature of crime changing</a:t>
            </a:r>
          </a:p>
          <a:p>
            <a:pPr lvl="1"/>
            <a:r>
              <a:rPr lang="en-US" dirty="0" smtClean="0"/>
              <a:t>Character of communities shifting</a:t>
            </a:r>
          </a:p>
          <a:p>
            <a:pPr lvl="1"/>
            <a:r>
              <a:rPr lang="en-US" dirty="0" smtClean="0"/>
              <a:t>Change in social fabric of the country (e.g., families)</a:t>
            </a:r>
          </a:p>
          <a:p>
            <a:r>
              <a:rPr lang="en-US" dirty="0" smtClean="0"/>
              <a:t>Goals beyond crime control</a:t>
            </a:r>
          </a:p>
          <a:p>
            <a:pPr lvl="1"/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Reduce fear </a:t>
            </a:r>
          </a:p>
          <a:p>
            <a:pPr lvl="1"/>
            <a:r>
              <a:rPr lang="en-US" dirty="0" smtClean="0"/>
              <a:t>Improve quality of life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COP CONTINUED (CRITICISMS)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Idea that officers should be more selective in making arrests</a:t>
            </a:r>
          </a:p>
          <a:p>
            <a:r>
              <a:rPr lang="en-US" dirty="0" smtClean="0"/>
              <a:t>Rely on extra-legal, instead of legal, characteristics</a:t>
            </a:r>
          </a:p>
          <a:p>
            <a:r>
              <a:rPr lang="en-US" dirty="0" smtClean="0"/>
              <a:t>Tends to only work if officer attitudes are favorable</a:t>
            </a:r>
          </a:p>
          <a:p>
            <a:r>
              <a:rPr lang="en-US" dirty="0" smtClean="0"/>
              <a:t>Arguably more rhetoric (PR) than reality</a:t>
            </a:r>
          </a:p>
          <a:p>
            <a:r>
              <a:rPr lang="en-US" dirty="0" smtClean="0"/>
              <a:t>Uncritical acceptance is dangerous</a:t>
            </a:r>
          </a:p>
          <a:p>
            <a:r>
              <a:rPr lang="en-US" dirty="0" smtClean="0"/>
              <a:t>Due process violations more likely to be accepted by the public (or go unquestioned)</a:t>
            </a:r>
          </a:p>
          <a:p>
            <a:r>
              <a:rPr lang="en-US" dirty="0" smtClean="0"/>
              <a:t>Institution of LE very difficult to change; communities have little power</a:t>
            </a:r>
          </a:p>
          <a:p>
            <a:r>
              <a:rPr lang="en-US" dirty="0" smtClean="0"/>
              <a:t>May not work to reduce crime rates, disorder, fear of crime, etc. (Several case studies have found COP to be effective in a number of ways)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COP: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Reinforces cooperative ties</a:t>
            </a:r>
          </a:p>
          <a:p>
            <a:r>
              <a:rPr lang="en-US" dirty="0" smtClean="0"/>
              <a:t>More awareness of what is going on (information)</a:t>
            </a:r>
          </a:p>
          <a:p>
            <a:r>
              <a:rPr lang="en-US" dirty="0" smtClean="0"/>
              <a:t>Reduce disorder</a:t>
            </a:r>
          </a:p>
          <a:p>
            <a:r>
              <a:rPr lang="en-US" dirty="0" smtClean="0"/>
              <a:t>Improve officer attitudes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COP: CHANGES CREATING THE NEED (EARLY TO MID 1900s)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Professionalization – distinction between police and community</a:t>
            </a:r>
          </a:p>
          <a:p>
            <a:r>
              <a:rPr lang="en-US" dirty="0" smtClean="0"/>
              <a:t>Officers changed routes – corruption, random patrol (perceived benefits)</a:t>
            </a:r>
          </a:p>
          <a:p>
            <a:r>
              <a:rPr lang="en-US" dirty="0" smtClean="0"/>
              <a:t>Centralized control policies</a:t>
            </a:r>
          </a:p>
          <a:p>
            <a:r>
              <a:rPr lang="en-US" dirty="0" smtClean="0"/>
              <a:t>Automobile (reduction of foot patrol – trust/fear)</a:t>
            </a:r>
          </a:p>
          <a:p>
            <a:r>
              <a:rPr lang="en-US" dirty="0" smtClean="0"/>
              <a:t>1970s – 911 – Service calls left little time for anything else</a:t>
            </a:r>
          </a:p>
          <a:p>
            <a:r>
              <a:rPr lang="en-US" dirty="0" smtClean="0"/>
              <a:t>Goal of rapid response (not associated with crime reduction)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~18,000 LE agencies today</a:t>
            </a:r>
          </a:p>
          <a:p>
            <a:r>
              <a:rPr lang="en-US" dirty="0" smtClean="0"/>
              <a:t>Jurisdiction – geographic area where police have authority (municipality, county, state)</a:t>
            </a:r>
          </a:p>
          <a:p>
            <a:r>
              <a:rPr lang="en-US" dirty="0" smtClean="0"/>
              <a:t>Jurisdiction – duties officers can perform</a:t>
            </a:r>
          </a:p>
          <a:p>
            <a:r>
              <a:rPr lang="en-US" dirty="0" smtClean="0"/>
              <a:t>Division of geographic jurisdiction: federal, state, local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COP: PROBLEM-ORIENTED ASPECT (POP)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root causes of problems that lead to repeat calls for service</a:t>
            </a:r>
          </a:p>
          <a:p>
            <a:r>
              <a:rPr lang="en-US" dirty="0" smtClean="0"/>
              <a:t>Problem resolution = true, substantive goal of policing</a:t>
            </a:r>
          </a:p>
          <a:p>
            <a:r>
              <a:rPr lang="en-US" dirty="0" smtClean="0"/>
              <a:t>Look at characteristics of problems (small geographic areas) and apply appropriate resources</a:t>
            </a:r>
          </a:p>
          <a:p>
            <a:r>
              <a:rPr lang="en-US" dirty="0" smtClean="0"/>
              <a:t>Problem-solving process dependent upon police and community</a:t>
            </a:r>
          </a:p>
          <a:p>
            <a:r>
              <a:rPr lang="en-US" dirty="0" smtClean="0"/>
              <a:t>Allows tailored solutions to specific concerns of community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POLICING: FEDERAL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Enforcement of federal laws</a:t>
            </a:r>
          </a:p>
          <a:p>
            <a:r>
              <a:rPr lang="en-US" dirty="0" smtClean="0"/>
              <a:t>President, with Senate approval, appoints chief enforcement officers of each agency</a:t>
            </a:r>
          </a:p>
          <a:p>
            <a:r>
              <a:rPr lang="en-US" dirty="0" smtClean="0"/>
              <a:t>Agencies have jurisdiction over all 50 states, D.C., and US territories</a:t>
            </a:r>
          </a:p>
          <a:p>
            <a:r>
              <a:rPr lang="en-US" dirty="0" smtClean="0"/>
              <a:t>3 types of agencies</a:t>
            </a:r>
          </a:p>
          <a:p>
            <a:pPr lvl="1"/>
            <a:r>
              <a:rPr lang="en-US" dirty="0" smtClean="0"/>
              <a:t>Military</a:t>
            </a:r>
          </a:p>
          <a:p>
            <a:pPr lvl="1"/>
            <a:r>
              <a:rPr lang="en-US" dirty="0" smtClean="0"/>
              <a:t>Tribal Police</a:t>
            </a:r>
          </a:p>
          <a:p>
            <a:pPr lvl="1"/>
            <a:r>
              <a:rPr lang="en-US" dirty="0" smtClean="0"/>
              <a:t>Federal Civilian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POLICING: FEDERAL - MILITARY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enforcement on military bases, certain federal lands, cases involving military personnel</a:t>
            </a:r>
          </a:p>
          <a:p>
            <a:r>
              <a:rPr lang="en-US" dirty="0" smtClean="0"/>
              <a:t>Each branch has its own way of providing police services</a:t>
            </a:r>
          </a:p>
          <a:p>
            <a:r>
              <a:rPr lang="en-US" dirty="0" smtClean="0"/>
              <a:t>Each branch has its own criminal justice system – courts, correctional institutions, etc.</a:t>
            </a:r>
          </a:p>
          <a:p>
            <a:r>
              <a:rPr lang="en-US" dirty="0" smtClean="0"/>
              <a:t>Military justice based on Uniform Code of Military Justice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POLICING: FEDERAL – TRIBAL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American reservations are sovereign territories – no local or state police jurisdiction</a:t>
            </a:r>
          </a:p>
          <a:p>
            <a:r>
              <a:rPr lang="en-US" dirty="0" smtClean="0"/>
              <a:t>Federal and military – limited jurisdiction</a:t>
            </a:r>
          </a:p>
          <a:p>
            <a:r>
              <a:rPr lang="en-US" dirty="0" smtClean="0"/>
              <a:t>Public safety crisis on reservations – rate of violent victimization is high, also drug abuse and domestic violence</a:t>
            </a:r>
          </a:p>
          <a:p>
            <a:r>
              <a:rPr lang="en-US" dirty="0" smtClean="0"/>
              <a:t>Grants from government to increase ranks of uniformed officers, enhance community policing efforts, and sustain trial courts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POLICING: FEDERAL – CIVILIAN LAW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Roughly 50 agencies</a:t>
            </a:r>
          </a:p>
          <a:p>
            <a:r>
              <a:rPr lang="en-US" dirty="0" smtClean="0"/>
              <a:t>Largest – US Marshals Service, US Postal Inspection Service, Secret Service; FBI; Bureau of Alcohol, Tobacco, Firearms, and Explosives; DEA</a:t>
            </a:r>
          </a:p>
          <a:p>
            <a:r>
              <a:rPr lang="en-US" dirty="0" smtClean="0"/>
              <a:t>IRS; NPS; US Fish and Wildlife Service have limited enforcement powers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POLICING: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boundaries</a:t>
            </a:r>
          </a:p>
          <a:p>
            <a:r>
              <a:rPr lang="en-US" dirty="0" smtClean="0"/>
              <a:t>Legal jurisdiction determined by legislation</a:t>
            </a:r>
          </a:p>
          <a:p>
            <a:r>
              <a:rPr lang="en-US" dirty="0" smtClean="0"/>
              <a:t>3 types: </a:t>
            </a:r>
          </a:p>
          <a:p>
            <a:pPr lvl="1"/>
            <a:r>
              <a:rPr lang="en-US" dirty="0" smtClean="0"/>
              <a:t>Traffic enforcement</a:t>
            </a:r>
          </a:p>
          <a:p>
            <a:pPr lvl="1"/>
            <a:r>
              <a:rPr lang="en-US" dirty="0" smtClean="0"/>
              <a:t>General criminal investigations</a:t>
            </a:r>
          </a:p>
          <a:p>
            <a:pPr lvl="1"/>
            <a:r>
              <a:rPr lang="en-US" dirty="0" smtClean="0"/>
              <a:t>Special investigations</a:t>
            </a:r>
          </a:p>
          <a:p>
            <a:r>
              <a:rPr lang="en-US" dirty="0" smtClean="0"/>
              <a:t>Attorney General is the chief law enforcement officer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POLICE: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Oldest – 1823 – TX Ranger Division of TX Department of Public Safety</a:t>
            </a:r>
          </a:p>
          <a:p>
            <a:r>
              <a:rPr lang="en-US" dirty="0" smtClean="0"/>
              <a:t>First official state police department: PA (1905)</a:t>
            </a:r>
          </a:p>
          <a:p>
            <a:pPr lvl="1"/>
            <a:r>
              <a:rPr lang="en-US" dirty="0" smtClean="0"/>
              <a:t>Role of coal industry</a:t>
            </a:r>
          </a:p>
          <a:p>
            <a:pPr lvl="1"/>
            <a:r>
              <a:rPr lang="en-US" dirty="0" smtClean="0"/>
              <a:t>Model for other states</a:t>
            </a:r>
          </a:p>
          <a:p>
            <a:r>
              <a:rPr lang="en-US" dirty="0" smtClean="0"/>
              <a:t>Colorado (1935)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POLICE: HIGHWAY PATROL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traffic enforcement</a:t>
            </a:r>
          </a:p>
          <a:p>
            <a:r>
              <a:rPr lang="en-US" dirty="0" smtClean="0"/>
              <a:t>Limited to enforcement of traffic laws and promoting safety on state highways</a:t>
            </a:r>
          </a:p>
          <a:p>
            <a:r>
              <a:rPr lang="en-US" dirty="0" smtClean="0"/>
              <a:t>Example (CO): </a:t>
            </a:r>
          </a:p>
          <a:p>
            <a:pPr lvl="1"/>
            <a:r>
              <a:rPr lang="en-US" dirty="0" smtClean="0"/>
              <a:t>Pro-Cycling Challenge (August, 2011)</a:t>
            </a:r>
          </a:p>
          <a:p>
            <a:pPr lvl="1"/>
            <a:r>
              <a:rPr lang="en-US" dirty="0" smtClean="0"/>
              <a:t>The Heat is On Campaign (impaired drivers)</a:t>
            </a:r>
          </a:p>
          <a:p>
            <a:pPr lvl="1"/>
            <a:r>
              <a:rPr lang="en-US" dirty="0" smtClean="0"/>
              <a:t>Click It or Ticket (seatbelts)</a:t>
            </a:r>
          </a:p>
          <a:p>
            <a:pPr lvl="1"/>
            <a:r>
              <a:rPr lang="en-US" dirty="0" smtClean="0"/>
              <a:t>Slow for the Cone Zone (construction zone/worker safety)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994</Words>
  <Application>Microsoft Office PowerPoint</Application>
  <PresentationFormat>On-screen Show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POLICING</vt:lpstr>
      <vt:lpstr>POLICING BASICS</vt:lpstr>
      <vt:lpstr>POLICING: FEDERAL</vt:lpstr>
      <vt:lpstr>POLICING: FEDERAL - MILITARY</vt:lpstr>
      <vt:lpstr>POLICING: FEDERAL – TRIBAL POLICE</vt:lpstr>
      <vt:lpstr>POLICING: FEDERAL – CIVILIAN LAW ENFORCEMENT</vt:lpstr>
      <vt:lpstr>POLICING: STATE</vt:lpstr>
      <vt:lpstr>STATE POLICE: HISTORY</vt:lpstr>
      <vt:lpstr>STATE POLICE: HIGHWAY PATROL</vt:lpstr>
      <vt:lpstr>STATE POLICE: CRIMINAL INVESTIGATIONS</vt:lpstr>
      <vt:lpstr>LOCAL POLICING: SHERIFF</vt:lpstr>
      <vt:lpstr>LOCAL POLICING: CITY POLICE</vt:lpstr>
      <vt:lpstr>LOCAL POLICING: METRO POLICE</vt:lpstr>
      <vt:lpstr>LOCAL POLICING: SPECIAL POLICE</vt:lpstr>
      <vt:lpstr>LOCAL POLICING: STRUCTURE</vt:lpstr>
      <vt:lpstr>COMMUNITY-ORIENTED POLICING (COP)</vt:lpstr>
      <vt:lpstr>COP CONTINUED (CRITICISMS)</vt:lpstr>
      <vt:lpstr>COP: BENEFITS</vt:lpstr>
      <vt:lpstr>COP: CHANGES CREATING THE NEED (EARLY TO MID 1900s)</vt:lpstr>
      <vt:lpstr>COP: PROBLEM-ORIENTED ASPECT (POP)</vt:lpstr>
    </vt:vector>
  </TitlesOfParts>
  <Company>The Sports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Sheila M. Huss</dc:creator>
  <cp:lastModifiedBy>Sheila</cp:lastModifiedBy>
  <cp:revision>36</cp:revision>
  <dcterms:created xsi:type="dcterms:W3CDTF">2011-09-12T02:44:58Z</dcterms:created>
  <dcterms:modified xsi:type="dcterms:W3CDTF">2013-09-09T03:10:41Z</dcterms:modified>
</cp:coreProperties>
</file>