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9964-9719-4C13-9996-D87995934BC4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2D3AF6-8EB1-495F-8CC2-9ED397B7B4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9964-9719-4C13-9996-D87995934BC4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3AF6-8EB1-495F-8CC2-9ED397B7B4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2D3AF6-8EB1-495F-8CC2-9ED397B7B4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9964-9719-4C13-9996-D87995934BC4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9964-9719-4C13-9996-D87995934BC4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2D3AF6-8EB1-495F-8CC2-9ED397B7B4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9964-9719-4C13-9996-D87995934BC4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2D3AF6-8EB1-495F-8CC2-9ED397B7B4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989964-9719-4C13-9996-D87995934BC4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3AF6-8EB1-495F-8CC2-9ED397B7B4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9964-9719-4C13-9996-D87995934BC4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2D3AF6-8EB1-495F-8CC2-9ED397B7B49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9964-9719-4C13-9996-D87995934BC4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2D3AF6-8EB1-495F-8CC2-9ED397B7B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9964-9719-4C13-9996-D87995934BC4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2D3AF6-8EB1-495F-8CC2-9ED397B7B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2D3AF6-8EB1-495F-8CC2-9ED397B7B49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9964-9719-4C13-9996-D87995934BC4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2D3AF6-8EB1-495F-8CC2-9ED397B7B4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989964-9719-4C13-9996-D87995934BC4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989964-9719-4C13-9996-D87995934BC4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2D3AF6-8EB1-495F-8CC2-9ED397B7B49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Perfect: no criminal liability or punishment</a:t>
            </a:r>
          </a:p>
          <a:p>
            <a:r>
              <a:rPr lang="en-US" dirty="0" smtClean="0"/>
              <a:t>Imperfect: liability and/or punishment is reduced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DEFENSES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Alibi – defendant could not have committed offense (jury judges alibi)</a:t>
            </a:r>
          </a:p>
          <a:p>
            <a:r>
              <a:rPr lang="en-US" dirty="0" smtClean="0"/>
              <a:t>Victim consenting or condoning – sometimes not valid; might be under certain circumstances</a:t>
            </a:r>
          </a:p>
          <a:p>
            <a:r>
              <a:rPr lang="en-US" dirty="0" smtClean="0"/>
              <a:t>Entrapment/outrageous government conduct – but for actions of government official, defendant would not have committed the crime (requires admission)</a:t>
            </a:r>
          </a:p>
          <a:p>
            <a:r>
              <a:rPr lang="en-US" dirty="0" smtClean="0"/>
              <a:t>Immunity/privilege – accused has special protection against prosecution; may not be protected forever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DEFESNES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Involuntary actions or duress – accidental behavior; behavior was compelled by force of another</a:t>
            </a:r>
          </a:p>
          <a:p>
            <a:r>
              <a:rPr lang="en-US" dirty="0" smtClean="0"/>
              <a:t>Mistake or ignorance of fact or law – may be defense if court determines law was so obscure that a “reasonable person would not have known of it; negates intent (e.g., picking up wrong jacket)</a:t>
            </a:r>
          </a:p>
          <a:p>
            <a:r>
              <a:rPr lang="en-US" dirty="0" smtClean="0"/>
              <a:t>Necessity – act done out of necessity, not criminal intent (e.g., trespassing); requires admission</a:t>
            </a:r>
          </a:p>
          <a:p>
            <a:r>
              <a:rPr lang="en-US" dirty="0" smtClean="0"/>
              <a:t>Self-Defense – usually associated with murder or assault; admission to crime but lack of intent b/c motive was self-protection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DEFENSES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Youth – different standard of culpability than adults (under 18 – juvenile court jurisdiction, since 1899)</a:t>
            </a:r>
          </a:p>
          <a:p>
            <a:r>
              <a:rPr lang="en-US" dirty="0" smtClean="0"/>
              <a:t>Insanity – denial of criminal intent. Connection of mental disease to crime commission (diminishes voluntary nature of crime)</a:t>
            </a:r>
          </a:p>
          <a:p>
            <a:pPr lvl="1"/>
            <a:r>
              <a:rPr lang="en-US" dirty="0" err="1" smtClean="0"/>
              <a:t>M’Naghten</a:t>
            </a:r>
            <a:r>
              <a:rPr lang="en-US" dirty="0" smtClean="0"/>
              <a:t> Rule – did defendant know what s/he was doing when s/he committed the crime? Or did defendant understand his/her actions were wrong?</a:t>
            </a:r>
          </a:p>
          <a:p>
            <a:pPr lvl="1"/>
            <a:r>
              <a:rPr lang="en-US" dirty="0" smtClean="0"/>
              <a:t>Irresistible Impulse – supplemented </a:t>
            </a:r>
            <a:r>
              <a:rPr lang="en-US" dirty="0" err="1" smtClean="0"/>
              <a:t>M’Naghten</a:t>
            </a:r>
            <a:endParaRPr lang="en-US" dirty="0" smtClean="0"/>
          </a:p>
          <a:p>
            <a:pPr lvl="1"/>
            <a:r>
              <a:rPr lang="en-US" dirty="0" smtClean="0"/>
              <a:t>Durham Test – 1954 – did defendant have a mental disease or defect? And if so, was the disease or defect the reason for the unlawful act? Both yes, then NGRI (until 1972)</a:t>
            </a:r>
          </a:p>
          <a:p>
            <a:pPr lvl="1"/>
            <a:r>
              <a:rPr lang="en-US" dirty="0" smtClean="0"/>
              <a:t>American Law Institute Test – reduced </a:t>
            </a:r>
            <a:r>
              <a:rPr lang="en-US" dirty="0" err="1" smtClean="0"/>
              <a:t>M’Naghten</a:t>
            </a:r>
            <a:r>
              <a:rPr lang="en-US" dirty="0" smtClean="0"/>
              <a:t> standard to substantial incapacity to appreciate the difference between right and wrong (degrees of incapacity). Also broadened test to include “irresistible impulse” component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STATUTORY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Crimes Against the State (Protect national </a:t>
            </a:r>
            <a:r>
              <a:rPr lang="en-US" sz="2400" dirty="0" smtClean="0"/>
              <a:t>s</a:t>
            </a:r>
            <a:r>
              <a:rPr lang="en-US" sz="2400" dirty="0" smtClean="0"/>
              <a:t>ecurity)</a:t>
            </a:r>
          </a:p>
          <a:p>
            <a:r>
              <a:rPr lang="en-US" sz="2400" dirty="0" smtClean="0"/>
              <a:t>Crimes Against Persons (Protect people from violence)</a:t>
            </a:r>
          </a:p>
          <a:p>
            <a:r>
              <a:rPr lang="en-US" sz="2400" dirty="0" smtClean="0"/>
              <a:t>Crimes Against Habitation (Protect security in home)</a:t>
            </a:r>
          </a:p>
          <a:p>
            <a:r>
              <a:rPr lang="en-US" sz="2400" dirty="0" smtClean="0"/>
              <a:t>Crimes Against Property (Protect private property)</a:t>
            </a:r>
          </a:p>
          <a:p>
            <a:r>
              <a:rPr lang="en-US" sz="2400" dirty="0" smtClean="0"/>
              <a:t>Crimes Against Public Order (Protect public peace)</a:t>
            </a:r>
          </a:p>
          <a:p>
            <a:r>
              <a:rPr lang="en-US" sz="2400" dirty="0" smtClean="0"/>
              <a:t>Crimes Against Administration of Justice (Preserve honest and efficient public administration)</a:t>
            </a:r>
          </a:p>
          <a:p>
            <a:r>
              <a:rPr lang="en-US" sz="2400" dirty="0" smtClean="0"/>
              <a:t>Crimes Against Public Morals (Maintain morality)</a:t>
            </a:r>
          </a:p>
          <a:p>
            <a:r>
              <a:rPr lang="en-US" sz="2400" dirty="0" smtClean="0"/>
              <a:t>Crimes Against Nature (Public health, maintain separation of species)</a:t>
            </a:r>
          </a:p>
          <a:p>
            <a:r>
              <a:rPr lang="en-US" sz="2400" dirty="0" smtClean="0"/>
              <a:t>Crimes Against Environment (Preserve public health, natural environment)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CLASSIFICATION OF STATUTORY LAWS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crime involves injury against society</a:t>
            </a:r>
          </a:p>
          <a:p>
            <a:r>
              <a:rPr lang="en-US" dirty="0" smtClean="0"/>
              <a:t>Need not be a victim </a:t>
            </a:r>
          </a:p>
          <a:p>
            <a:r>
              <a:rPr lang="en-US" dirty="0" smtClean="0"/>
              <a:t>Need not be a person to complain</a:t>
            </a:r>
          </a:p>
          <a:p>
            <a:r>
              <a:rPr lang="en-US" dirty="0" smtClean="0"/>
              <a:t>Collective judgment by society that certain behaviors are harmful to various societal interests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 AND 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crime without punishment</a:t>
            </a:r>
          </a:p>
          <a:p>
            <a:r>
              <a:rPr lang="en-US" dirty="0" smtClean="0"/>
              <a:t>No punishment without law</a:t>
            </a:r>
          </a:p>
          <a:p>
            <a:r>
              <a:rPr lang="en-US" dirty="0" smtClean="0"/>
              <a:t>Law defines crime and its elements</a:t>
            </a:r>
          </a:p>
          <a:p>
            <a:r>
              <a:rPr lang="en-US" dirty="0" smtClean="0"/>
              <a:t>Law – last resort as method of social control</a:t>
            </a:r>
          </a:p>
          <a:p>
            <a:r>
              <a:rPr lang="en-US" dirty="0" smtClean="0"/>
              <a:t>Criminal Law: proscriptive (prohibited) and prescriptive (preferred) rules for conduct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Mala in se – wrong in themselves (e.g., murder)</a:t>
            </a:r>
          </a:p>
          <a:p>
            <a:r>
              <a:rPr lang="en-US" dirty="0" smtClean="0"/>
              <a:t>Mala </a:t>
            </a:r>
            <a:r>
              <a:rPr lang="en-US" dirty="0" err="1" smtClean="0"/>
              <a:t>prohibita</a:t>
            </a:r>
            <a:r>
              <a:rPr lang="en-US" dirty="0" smtClean="0"/>
              <a:t> – wrong because they are prohibited</a:t>
            </a:r>
          </a:p>
          <a:p>
            <a:r>
              <a:rPr lang="en-US" dirty="0" smtClean="0"/>
              <a:t>Crimes v. torts – most crimes also are torts (civil wrongs redressed by monetary damages); no double jeopardy; lacks condemnation of criminal law; different standard of proof (preponderance).  OJ…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PENALTIES IMPOSED</a:t>
            </a:r>
          </a:p>
          <a:p>
            <a:pPr lvl="1"/>
            <a:r>
              <a:rPr lang="en-US" dirty="0" smtClean="0"/>
              <a:t>Capital felonies – punishable by death</a:t>
            </a:r>
          </a:p>
          <a:p>
            <a:pPr lvl="1"/>
            <a:r>
              <a:rPr lang="en-US" dirty="0" smtClean="0"/>
              <a:t>Felonies – punishable by a year or more in prison</a:t>
            </a:r>
          </a:p>
          <a:p>
            <a:pPr lvl="1"/>
            <a:r>
              <a:rPr lang="en-US" dirty="0" smtClean="0"/>
              <a:t>Gross misdemeanors – punishable by jail sentences, fines, or both (usually carries sentence of close to a year in jail)</a:t>
            </a:r>
          </a:p>
          <a:p>
            <a:pPr lvl="1"/>
            <a:r>
              <a:rPr lang="en-US" dirty="0" smtClean="0"/>
              <a:t>Ordinary misdemeanors – typically carry sentences in the 90-180 day range (e.g., drunk driving)</a:t>
            </a:r>
          </a:p>
          <a:p>
            <a:pPr lvl="1"/>
            <a:r>
              <a:rPr lang="en-US" dirty="0" smtClean="0"/>
              <a:t>Petty misdemeanors – typically carry sentences in the 30-day range (e.g., public drunkenness)</a:t>
            </a:r>
          </a:p>
          <a:p>
            <a:pPr lvl="1"/>
            <a:r>
              <a:rPr lang="en-US" dirty="0" smtClean="0"/>
              <a:t>Infractions/Violations – traffic offenses; municipal ordinances; punishable by suspension of privileges or fines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Bill begins (politician, citizen, etc.)</a:t>
            </a:r>
          </a:p>
          <a:p>
            <a:r>
              <a:rPr lang="en-US" dirty="0" smtClean="0"/>
              <a:t>Bill is proposed (needs a sponsor)</a:t>
            </a:r>
          </a:p>
          <a:p>
            <a:r>
              <a:rPr lang="en-US" dirty="0" smtClean="0"/>
              <a:t>Bill is introduced (hopper – box on clerk’s desk); clerk assigns it a number (H.R.)</a:t>
            </a:r>
          </a:p>
          <a:p>
            <a:r>
              <a:rPr lang="en-US" dirty="0" smtClean="0"/>
              <a:t>Bill goes to Committee – experts review, research, revise bill before voting on whether to send it back to the House Floor (may be sent to sub-committee if members would like more information)</a:t>
            </a:r>
          </a:p>
          <a:p>
            <a:r>
              <a:rPr lang="en-US" dirty="0" smtClean="0"/>
              <a:t>Bill is reported – when committee approves it, it is sent to House floor to be debated by Representatives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LAW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Bill is debated – representatives discuss why they agree or disagree with it; clerk reads bill and Representatives recommend changes</a:t>
            </a:r>
          </a:p>
          <a:p>
            <a:r>
              <a:rPr lang="en-US" dirty="0" smtClean="0"/>
              <a:t>Bill is voted on</a:t>
            </a:r>
          </a:p>
          <a:p>
            <a:r>
              <a:rPr lang="en-US" dirty="0" smtClean="0"/>
              <a:t>Bill is referred to Senate (many of same steps)</a:t>
            </a:r>
          </a:p>
          <a:p>
            <a:r>
              <a:rPr lang="en-US" dirty="0" smtClean="0"/>
              <a:t>Bill is sent to President (sign and pass, veto, nothing)</a:t>
            </a:r>
          </a:p>
          <a:p>
            <a:r>
              <a:rPr lang="en-US" dirty="0" smtClean="0"/>
              <a:t>Bill is a law (House, Senate, President)</a:t>
            </a:r>
          </a:p>
          <a:p>
            <a:r>
              <a:rPr lang="en-US" dirty="0" smtClean="0"/>
              <a:t>If presidential veto, then 2/3 majority of both houses required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Legality – must have a law (public) to punish</a:t>
            </a:r>
          </a:p>
          <a:p>
            <a:r>
              <a:rPr lang="en-US" dirty="0" smtClean="0"/>
              <a:t>Ex Post Facto – law before the crime was committed</a:t>
            </a:r>
          </a:p>
          <a:p>
            <a:r>
              <a:rPr lang="en-US" dirty="0" smtClean="0"/>
              <a:t>Due Process</a:t>
            </a:r>
          </a:p>
          <a:p>
            <a:pPr lvl="1"/>
            <a:r>
              <a:rPr lang="en-US" dirty="0" smtClean="0"/>
              <a:t>Procedural – follow established procedures; treat defendants equally (conduct of police, courts, principle of stare </a:t>
            </a:r>
            <a:r>
              <a:rPr lang="en-US" dirty="0" err="1" smtClean="0"/>
              <a:t>decisis</a:t>
            </a:r>
            <a:r>
              <a:rPr lang="en-US" dirty="0" smtClean="0"/>
              <a:t>); hallmarks are notice and opportunity to be heard</a:t>
            </a:r>
          </a:p>
          <a:p>
            <a:pPr lvl="1"/>
            <a:r>
              <a:rPr lang="en-US" dirty="0" smtClean="0"/>
              <a:t>Substantive – compelling and substantial public interest in order to define behavior as crime</a:t>
            </a:r>
          </a:p>
          <a:p>
            <a:r>
              <a:rPr lang="en-US" dirty="0" smtClean="0"/>
              <a:t>Void for Vagueness – law clear and meaningful</a:t>
            </a:r>
          </a:p>
          <a:p>
            <a:r>
              <a:rPr lang="en-US" dirty="0" smtClean="0"/>
              <a:t>Right to Privacy (inherent)</a:t>
            </a:r>
          </a:p>
          <a:p>
            <a:r>
              <a:rPr lang="en-US" dirty="0" smtClean="0"/>
              <a:t>Void for </a:t>
            </a:r>
            <a:r>
              <a:rPr lang="en-US" dirty="0" err="1" smtClean="0"/>
              <a:t>Overbreadth</a:t>
            </a:r>
            <a:r>
              <a:rPr lang="en-US" dirty="0" smtClean="0"/>
              <a:t> – laws that prohibit too </a:t>
            </a:r>
            <a:r>
              <a:rPr lang="en-US" dirty="0" err="1" smtClean="0"/>
              <a:t>mcuh</a:t>
            </a:r>
            <a:r>
              <a:rPr lang="en-US" dirty="0" smtClean="0"/>
              <a:t>, including protected behaviors </a:t>
            </a:r>
          </a:p>
          <a:p>
            <a:r>
              <a:rPr lang="en-US" dirty="0" smtClean="0"/>
              <a:t>Cruel and Unusual Punishment - proportionality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</TotalTime>
  <Words>927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CRIMINAL LAW</vt:lpstr>
      <vt:lpstr>CLASSIFICATION OF STATUTORY LAWS</vt:lpstr>
      <vt:lpstr>CLASSIFICATION OF STATUTORY LAWS (cont’d)</vt:lpstr>
      <vt:lpstr>CRIME AND CRIMINAL LAW</vt:lpstr>
      <vt:lpstr>CLASSIFYING CRIME</vt:lpstr>
      <vt:lpstr>CLASSIFYING CRIME</vt:lpstr>
      <vt:lpstr>MAKING A LAW</vt:lpstr>
      <vt:lpstr>MAKING A LAW CONT’D</vt:lpstr>
      <vt:lpstr>LIMITATIONS OF THE LAW</vt:lpstr>
      <vt:lpstr>CRIMINAL DEFENSES</vt:lpstr>
      <vt:lpstr>CRIMINAL DEFENSES CONT’D</vt:lpstr>
      <vt:lpstr>CRIMINAL DEFESNES CONT’D</vt:lpstr>
      <vt:lpstr>CRIMINAL DEFENSES CONT’D</vt:lpstr>
    </vt:vector>
  </TitlesOfParts>
  <Company>The Sports Authority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Sheila M. Huss</dc:creator>
  <cp:lastModifiedBy>Sheila M. Huss</cp:lastModifiedBy>
  <cp:revision>17</cp:revision>
  <dcterms:created xsi:type="dcterms:W3CDTF">2011-09-08T02:27:30Z</dcterms:created>
  <dcterms:modified xsi:type="dcterms:W3CDTF">2011-09-08T03:14:56Z</dcterms:modified>
</cp:coreProperties>
</file>