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591206-ACA9-4F92-844B-FCC7412A77BD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FA9276-0624-4C88-80FF-D714D3522FF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DEFINING AND MEASURING CRIME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Complexities</a:t>
            </a:r>
          </a:p>
          <a:p>
            <a:pPr lvl="1"/>
            <a:r>
              <a:rPr lang="en-US" dirty="0" smtClean="0"/>
              <a:t>Yes/No</a:t>
            </a:r>
          </a:p>
          <a:p>
            <a:pPr lvl="1"/>
            <a:r>
              <a:rPr lang="en-US" dirty="0" smtClean="0"/>
              <a:t>Seriousness</a:t>
            </a:r>
          </a:p>
          <a:p>
            <a:pPr lvl="1"/>
            <a:r>
              <a:rPr lang="en-US" dirty="0" smtClean="0"/>
              <a:t>Other factors</a:t>
            </a:r>
          </a:p>
          <a:p>
            <a:r>
              <a:rPr lang="en-US" dirty="0" smtClean="0"/>
              <a:t>Social construction of crime</a:t>
            </a:r>
          </a:p>
          <a:p>
            <a:r>
              <a:rPr lang="en-US" dirty="0" smtClean="0"/>
              <a:t>Act/omission commanded or forbidden by the law and punishable within CJS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CRIME AND CJS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Colonists</a:t>
            </a:r>
          </a:p>
          <a:p>
            <a:pPr lvl="1"/>
            <a:r>
              <a:rPr lang="en-US" dirty="0" smtClean="0"/>
              <a:t>Heavy influence of English Common Law</a:t>
            </a:r>
          </a:p>
          <a:p>
            <a:pPr lvl="1"/>
            <a:r>
              <a:rPr lang="en-US" dirty="0" smtClean="0"/>
              <a:t>Role of religion</a:t>
            </a:r>
          </a:p>
          <a:p>
            <a:pPr lvl="1"/>
            <a:r>
              <a:rPr lang="en-US" dirty="0" smtClean="0"/>
              <a:t>Lying, idleness, drunkenness, bad behaviors constituted crimes</a:t>
            </a:r>
          </a:p>
          <a:p>
            <a:r>
              <a:rPr lang="en-US" dirty="0" smtClean="0"/>
              <a:t>Colonial CJS Institutions</a:t>
            </a:r>
          </a:p>
          <a:p>
            <a:pPr lvl="1"/>
            <a:r>
              <a:rPr lang="en-US" dirty="0" smtClean="0"/>
              <a:t>Sheriff – political officials; tax collectors</a:t>
            </a:r>
          </a:p>
          <a:p>
            <a:pPr lvl="1"/>
            <a:r>
              <a:rPr lang="en-US" dirty="0" smtClean="0"/>
              <a:t>Judges/Magistrates – religious or political leaders; enforce God’s will; desire for confessions and repentance</a:t>
            </a:r>
          </a:p>
          <a:p>
            <a:pPr lvl="1"/>
            <a:r>
              <a:rPr lang="en-US" dirty="0" smtClean="0"/>
              <a:t>Punishment – public; shame; examples; limited use of capital punishment;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MODERN INFLUENCES ON CJS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Civil Rights Movement</a:t>
            </a:r>
          </a:p>
          <a:p>
            <a:r>
              <a:rPr lang="en-US" dirty="0" smtClean="0"/>
              <a:t>Vietnam</a:t>
            </a:r>
          </a:p>
          <a:p>
            <a:r>
              <a:rPr lang="en-US" dirty="0" smtClean="0"/>
              <a:t>Rising crime rate and public awareness of it</a:t>
            </a:r>
          </a:p>
          <a:p>
            <a:r>
              <a:rPr lang="en-US" dirty="0" smtClean="0"/>
              <a:t>Terrorist attacks of 9/11</a:t>
            </a:r>
          </a:p>
          <a:p>
            <a:r>
              <a:rPr lang="en-US" dirty="0" smtClean="0"/>
              <a:t>Interplay b/n these and 3 branches of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/>
            <a:r>
              <a:rPr lang="en-US" dirty="0" smtClean="0"/>
              <a:t>Legislative</a:t>
            </a:r>
          </a:p>
          <a:p>
            <a:pPr lvl="1"/>
            <a:r>
              <a:rPr lang="en-US" dirty="0" smtClean="0"/>
              <a:t>Executive</a:t>
            </a:r>
          </a:p>
          <a:p>
            <a:pPr lvl="1"/>
            <a:r>
              <a:rPr lang="en-US" dirty="0" smtClean="0"/>
              <a:t>Judicial</a:t>
            </a:r>
          </a:p>
          <a:p>
            <a:r>
              <a:rPr lang="en-US" dirty="0" smtClean="0"/>
              <a:t>Federated system</a:t>
            </a:r>
          </a:p>
          <a:p>
            <a:r>
              <a:rPr lang="en-US" dirty="0" smtClean="0"/>
              <a:t>Funnel system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MEASURING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Three major standardized systems</a:t>
            </a:r>
          </a:p>
          <a:p>
            <a:pPr lvl="1"/>
            <a:r>
              <a:rPr lang="en-US" dirty="0" smtClean="0"/>
              <a:t>UCR</a:t>
            </a:r>
          </a:p>
          <a:p>
            <a:pPr lvl="2"/>
            <a:r>
              <a:rPr lang="en-US" dirty="0" smtClean="0"/>
              <a:t>First effort to create standardized measure (FBI)</a:t>
            </a:r>
          </a:p>
          <a:p>
            <a:pPr lvl="2"/>
            <a:r>
              <a:rPr lang="en-US" dirty="0" smtClean="0"/>
              <a:t>1927</a:t>
            </a:r>
          </a:p>
          <a:p>
            <a:pPr lvl="2"/>
            <a:r>
              <a:rPr lang="en-US" dirty="0" smtClean="0"/>
              <a:t>8 part I (personal, property); 21 part II offenses</a:t>
            </a:r>
          </a:p>
          <a:p>
            <a:pPr lvl="2"/>
            <a:r>
              <a:rPr lang="en-US" dirty="0" smtClean="0"/>
              <a:t>Aggregate data reported by LE (monthly)</a:t>
            </a:r>
          </a:p>
          <a:p>
            <a:pPr lvl="2"/>
            <a:r>
              <a:rPr lang="en-US" dirty="0" smtClean="0"/>
              <a:t>Weaknesses (dark figure, hierarchy rule)</a:t>
            </a:r>
          </a:p>
          <a:p>
            <a:pPr lvl="1"/>
            <a:r>
              <a:rPr lang="en-US" dirty="0" smtClean="0"/>
              <a:t>NIBRS</a:t>
            </a:r>
          </a:p>
          <a:p>
            <a:pPr lvl="2"/>
            <a:r>
              <a:rPr lang="en-US" dirty="0" smtClean="0"/>
              <a:t>Response to criticisms of UCR</a:t>
            </a:r>
          </a:p>
          <a:p>
            <a:pPr lvl="2"/>
            <a:r>
              <a:rPr lang="en-US" dirty="0" smtClean="0"/>
              <a:t>Offense data – offenders, victims, arrestees, etc.</a:t>
            </a:r>
          </a:p>
          <a:p>
            <a:pPr lvl="2"/>
            <a:r>
              <a:rPr lang="en-US" dirty="0" smtClean="0"/>
              <a:t>46 Group A and 11 Group B offenses</a:t>
            </a:r>
          </a:p>
          <a:p>
            <a:pPr lvl="2"/>
            <a:r>
              <a:rPr lang="en-US" dirty="0" smtClean="0"/>
              <a:t>53 characteristics</a:t>
            </a:r>
          </a:p>
          <a:p>
            <a:pPr lvl="2"/>
            <a:r>
              <a:rPr lang="en-US" dirty="0" smtClean="0"/>
              <a:t>Weaknesses (slow implementation)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MEASURING CRIME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NCVS</a:t>
            </a:r>
          </a:p>
          <a:p>
            <a:pPr lvl="2"/>
            <a:r>
              <a:rPr lang="en-US" dirty="0" smtClean="0"/>
              <a:t>Developed in response to dark figure criticism</a:t>
            </a:r>
          </a:p>
          <a:p>
            <a:pPr lvl="2"/>
            <a:r>
              <a:rPr lang="en-US" dirty="0" smtClean="0"/>
              <a:t>1972 (Census Bureau); 1992 changed name</a:t>
            </a:r>
          </a:p>
          <a:p>
            <a:pPr lvl="2"/>
            <a:r>
              <a:rPr lang="en-US" dirty="0" smtClean="0"/>
              <a:t>Periodically expands scope to address new issues</a:t>
            </a:r>
          </a:p>
          <a:p>
            <a:pPr lvl="2"/>
            <a:r>
              <a:rPr lang="en-US" dirty="0" smtClean="0"/>
              <a:t>Household survey: stratified, multi-stage cluster sample </a:t>
            </a:r>
          </a:p>
          <a:p>
            <a:pPr lvl="2"/>
            <a:r>
              <a:rPr lang="en-US" dirty="0" smtClean="0"/>
              <a:t>Four objectives</a:t>
            </a:r>
          </a:p>
          <a:p>
            <a:pPr lvl="3"/>
            <a:r>
              <a:rPr lang="en-US" dirty="0" smtClean="0"/>
              <a:t>Information about victims and consequences of crime</a:t>
            </a:r>
          </a:p>
          <a:p>
            <a:pPr lvl="3"/>
            <a:r>
              <a:rPr lang="en-US" dirty="0" smtClean="0"/>
              <a:t>Estimate number and types of crime not reported</a:t>
            </a:r>
          </a:p>
          <a:p>
            <a:pPr lvl="3"/>
            <a:r>
              <a:rPr lang="en-US" dirty="0" smtClean="0"/>
              <a:t>Provide uniform measures of certain crimes</a:t>
            </a:r>
          </a:p>
          <a:p>
            <a:pPr lvl="3"/>
            <a:r>
              <a:rPr lang="en-US" dirty="0" smtClean="0"/>
              <a:t>Permit comparisons over time and population type</a:t>
            </a:r>
          </a:p>
          <a:p>
            <a:pPr lvl="2"/>
            <a:r>
              <a:rPr lang="en-US" dirty="0" smtClean="0"/>
              <a:t>Data: month, time, location, victim-offender relationship, injury/prop loss, whether crime was reported (why not)</a:t>
            </a:r>
          </a:p>
          <a:p>
            <a:pPr lvl="2"/>
            <a:r>
              <a:rPr lang="en-US" dirty="0" smtClean="0"/>
              <a:t>Weaknesses: sampling and non-sampling error, attrition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297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DEFINING AND MEASURING CRIME</vt:lpstr>
      <vt:lpstr>Defining Crime</vt:lpstr>
      <vt:lpstr>HISTORY OF CRIME AND CJS</vt:lpstr>
      <vt:lpstr>MODERN INFLUENCES ON CJS</vt:lpstr>
      <vt:lpstr>MEASURING CRIME</vt:lpstr>
      <vt:lpstr>MEASURING CRIME CONT’D</vt:lpstr>
    </vt:vector>
  </TitlesOfParts>
  <Company>The Sports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AND MEASURING CRIME</dc:title>
  <dc:creator>Sheila M. Huss</dc:creator>
  <cp:lastModifiedBy>Sheila</cp:lastModifiedBy>
  <cp:revision>5</cp:revision>
  <dcterms:created xsi:type="dcterms:W3CDTF">2012-01-19T03:15:27Z</dcterms:created>
  <dcterms:modified xsi:type="dcterms:W3CDTF">2013-08-20T20:17:01Z</dcterms:modified>
</cp:coreProperties>
</file>